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62"/>
  </p:notesMasterIdLst>
  <p:sldIdLst>
    <p:sldId id="256" r:id="rId2"/>
    <p:sldId id="314" r:id="rId3"/>
    <p:sldId id="258" r:id="rId4"/>
    <p:sldId id="259" r:id="rId5"/>
    <p:sldId id="261" r:id="rId6"/>
    <p:sldId id="262" r:id="rId7"/>
    <p:sldId id="263" r:id="rId8"/>
    <p:sldId id="264" r:id="rId9"/>
    <p:sldId id="265" r:id="rId10"/>
    <p:sldId id="266" r:id="rId11"/>
    <p:sldId id="315"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 id="281" r:id="rId25"/>
    <p:sldId id="282" r:id="rId26"/>
    <p:sldId id="283" r:id="rId27"/>
    <p:sldId id="284" r:id="rId28"/>
    <p:sldId id="286" r:id="rId29"/>
    <p:sldId id="287" r:id="rId30"/>
    <p:sldId id="289" r:id="rId31"/>
    <p:sldId id="316" r:id="rId32"/>
    <p:sldId id="288" r:id="rId33"/>
    <p:sldId id="290" r:id="rId34"/>
    <p:sldId id="291" r:id="rId35"/>
    <p:sldId id="292" r:id="rId36"/>
    <p:sldId id="293" r:id="rId37"/>
    <p:sldId id="294" r:id="rId38"/>
    <p:sldId id="295" r:id="rId39"/>
    <p:sldId id="296" r:id="rId40"/>
    <p:sldId id="297" r:id="rId41"/>
    <p:sldId id="317" r:id="rId42"/>
    <p:sldId id="298" r:id="rId43"/>
    <p:sldId id="299" r:id="rId44"/>
    <p:sldId id="300" r:id="rId45"/>
    <p:sldId id="302" r:id="rId46"/>
    <p:sldId id="303" r:id="rId47"/>
    <p:sldId id="304" r:id="rId48"/>
    <p:sldId id="318" r:id="rId49"/>
    <p:sldId id="319" r:id="rId50"/>
    <p:sldId id="305" r:id="rId51"/>
    <p:sldId id="306" r:id="rId52"/>
    <p:sldId id="307" r:id="rId53"/>
    <p:sldId id="308" r:id="rId54"/>
    <p:sldId id="309" r:id="rId55"/>
    <p:sldId id="320" r:id="rId56"/>
    <p:sldId id="310" r:id="rId57"/>
    <p:sldId id="311" r:id="rId58"/>
    <p:sldId id="321" r:id="rId59"/>
    <p:sldId id="312" r:id="rId60"/>
    <p:sldId id="313"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3352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r>
              <a:rPr lang="en-US" sz="2000" dirty="0"/>
              <a:t>Quantitative Methods: Time Series Forecasting</a:t>
            </a:r>
          </a:p>
        </p:txBody>
      </p:sp>
      <p:sp>
        <p:nvSpPr>
          <p:cNvPr id="7" name="Content Placeholder 6"/>
          <p:cNvSpPr>
            <a:spLocks noGrp="1"/>
          </p:cNvSpPr>
          <p:nvPr>
            <p:ph idx="1"/>
          </p:nvPr>
        </p:nvSpPr>
        <p:spPr>
          <a:xfrm>
            <a:off x="990600" y="838200"/>
            <a:ext cx="7696200" cy="914400"/>
          </a:xfrm>
        </p:spPr>
        <p:txBody>
          <a:bodyPr>
            <a:noAutofit/>
          </a:bodyPr>
          <a:lstStyle/>
          <a:p>
            <a:pPr lvl="0"/>
            <a:r>
              <a:rPr lang="en-US" sz="1800" dirty="0" smtClean="0"/>
              <a:t>A </a:t>
            </a:r>
            <a:r>
              <a:rPr lang="en-US" sz="1800" dirty="0"/>
              <a:t>time series is a time-ordered sequence of observations taken at regular intervals over a period of time</a:t>
            </a:r>
            <a:r>
              <a:rPr lang="en-US" sz="18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752600"/>
            <a:ext cx="8409719"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7154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1143000"/>
          </a:xfrm>
        </p:spPr>
        <p:txBody>
          <a:bodyPr>
            <a:noAutofit/>
          </a:bodyPr>
          <a:lstStyle/>
          <a:p>
            <a:r>
              <a:rPr lang="en-US" sz="2400" dirty="0"/>
              <a:t>Quantitative Methods: Time Series </a:t>
            </a:r>
            <a:r>
              <a:rPr lang="en-US" sz="2400" dirty="0" smtClean="0"/>
              <a:t>Forecasting (Cont’d)</a:t>
            </a:r>
            <a:endParaRPr lang="en-US" sz="2400" dirty="0"/>
          </a:p>
        </p:txBody>
      </p:sp>
      <p:sp>
        <p:nvSpPr>
          <p:cNvPr id="5" name="Slide Number Placeholder 4"/>
          <p:cNvSpPr>
            <a:spLocks noGrp="1"/>
          </p:cNvSpPr>
          <p:nvPr>
            <p:ph type="sldNum" sz="quarter" idx="12"/>
          </p:nvPr>
        </p:nvSpPr>
        <p:spPr>
          <a:xfrm>
            <a:off x="8763000" y="6553199"/>
            <a:ext cx="381000" cy="304801"/>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162351"/>
            <a:ext cx="7086600" cy="52869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6357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Short-Term Time Series Forecasting Methods</a:t>
            </a:r>
            <a:br>
              <a:rPr lang="en-US" sz="2400" dirty="0"/>
            </a:br>
            <a:r>
              <a:rPr lang="en-US" sz="2400" dirty="0"/>
              <a:t>Naïve Approach</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When </a:t>
            </a:r>
            <a:r>
              <a:rPr lang="en-US" sz="2400" dirty="0"/>
              <a:t>forecaster use the naïve approach, they assume that the demand in the next period will be the same as it is in the current period</a:t>
            </a:r>
            <a:r>
              <a:rPr lang="en-US" sz="2400" dirty="0" smtClean="0"/>
              <a:t>.</a:t>
            </a:r>
          </a:p>
          <a:p>
            <a:pPr lvl="0"/>
            <a:r>
              <a:rPr lang="en-US" sz="2400" dirty="0" smtClean="0"/>
              <a:t> </a:t>
            </a:r>
            <a:r>
              <a:rPr lang="en-US" sz="2400" dirty="0"/>
              <a:t>This approach to forecasting is simple and can be used as a base to compare the performance of other more advanced or complex forecasting techniques. </a:t>
            </a:r>
            <a:endParaRPr lang="en-US" sz="2400" dirty="0" smtClean="0"/>
          </a:p>
          <a:p>
            <a:pPr lvl="0"/>
            <a:r>
              <a:rPr lang="en-US" sz="2400" dirty="0" smtClean="0"/>
              <a:t>Also</a:t>
            </a:r>
            <a:r>
              <a:rPr lang="en-US" sz="2400" dirty="0"/>
              <a:t>, in the absence of any other information, the approach could be used to determine the forecast for the next reporting period. </a:t>
            </a:r>
            <a:endParaRPr lang="en-US" sz="2400" dirty="0" smtClean="0"/>
          </a:p>
          <a:p>
            <a:pPr lvl="0"/>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2" cstate="print"/>
          <a:stretch>
            <a:fillRect/>
          </a:stretch>
        </p:blipFill>
        <p:spPr>
          <a:xfrm>
            <a:off x="1295400" y="4953000"/>
            <a:ext cx="7486429" cy="1047371"/>
          </a:xfrm>
          <a:prstGeom prst="rect">
            <a:avLst/>
          </a:prstGeom>
        </p:spPr>
      </p:pic>
    </p:spTree>
    <p:extLst>
      <p:ext uri="{BB962C8B-B14F-4D97-AF65-F5344CB8AC3E}">
        <p14:creationId xmlns:p14="http://schemas.microsoft.com/office/powerpoint/2010/main" val="12880919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Moving Average and Weighted Moving Average</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With </a:t>
            </a:r>
            <a:r>
              <a:rPr lang="en-US" sz="2400" dirty="0"/>
              <a:t>a moving average, rather than using all past demand values, the forecaster averages the most recent demand periods to predict demand in the future period</a:t>
            </a:r>
            <a:r>
              <a:rPr lang="en-US" sz="2400" dirty="0" smtClean="0"/>
              <a:t>.</a:t>
            </a:r>
          </a:p>
          <a:p>
            <a:pPr lvl="0"/>
            <a:r>
              <a:rPr lang="en-US" sz="2400" dirty="0" smtClean="0"/>
              <a:t>The </a:t>
            </a:r>
            <a:r>
              <a:rPr lang="en-US" sz="2400" dirty="0"/>
              <a:t>formula for the moving average (MA) is</a:t>
            </a:r>
            <a:r>
              <a:rPr lang="en-US" sz="2400" dirty="0" smtClean="0"/>
              <a:t>:</a:t>
            </a:r>
          </a:p>
          <a:p>
            <a:pPr lvl="0"/>
            <a:endParaRPr lang="en-US" sz="2400" dirty="0"/>
          </a:p>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 name="Picture 2"/>
          <p:cNvPicPr>
            <a:picLocks noChangeAspect="1"/>
          </p:cNvPicPr>
          <p:nvPr/>
        </p:nvPicPr>
        <p:blipFill>
          <a:blip r:embed="rId2" cstate="print"/>
          <a:stretch>
            <a:fillRect/>
          </a:stretch>
        </p:blipFill>
        <p:spPr>
          <a:xfrm>
            <a:off x="972207" y="3438142"/>
            <a:ext cx="8010525" cy="1895475"/>
          </a:xfrm>
          <a:prstGeom prst="rect">
            <a:avLst/>
          </a:prstGeom>
        </p:spPr>
      </p:pic>
    </p:spTree>
    <p:extLst>
      <p:ext uri="{BB962C8B-B14F-4D97-AF65-F5344CB8AC3E}">
        <p14:creationId xmlns:p14="http://schemas.microsoft.com/office/powerpoint/2010/main" val="34362981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457200"/>
            <a:ext cx="3200400" cy="685800"/>
          </a:xfrm>
        </p:spPr>
        <p:txBody>
          <a:bodyPr>
            <a:noAutofit/>
          </a:bodyPr>
          <a:lstStyle/>
          <a:p>
            <a:r>
              <a:rPr lang="en-US" sz="2400" dirty="0"/>
              <a:t>Example 13.1</a:t>
            </a:r>
          </a:p>
        </p:txBody>
      </p:sp>
      <p:sp>
        <p:nvSpPr>
          <p:cNvPr id="7" name="Content Placeholder 6"/>
          <p:cNvSpPr>
            <a:spLocks noGrp="1"/>
          </p:cNvSpPr>
          <p:nvPr>
            <p:ph idx="1"/>
          </p:nvPr>
        </p:nvSpPr>
        <p:spPr>
          <a:xfrm>
            <a:off x="609600" y="1447800"/>
            <a:ext cx="3733800" cy="914400"/>
          </a:xfrm>
        </p:spPr>
        <p:txBody>
          <a:bodyPr>
            <a:noAutofit/>
          </a:bodyPr>
          <a:lstStyle/>
          <a:p>
            <a:pPr lvl="0"/>
            <a:r>
              <a:rPr lang="en-US" sz="2600" dirty="0" smtClean="0"/>
              <a:t>Using the moving average technique, compute the forecast for period 16 for the health care facility for three different values of n (3, 4, and 5) using the data in Table 13.3.</a:t>
            </a: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1" y="0"/>
            <a:ext cx="4648198" cy="6526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69371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13.1 (Cont’d)</a:t>
            </a:r>
          </a:p>
        </p:txBody>
      </p:sp>
      <p:sp>
        <p:nvSpPr>
          <p:cNvPr id="7" name="Content Placeholder 6"/>
          <p:cNvSpPr>
            <a:spLocks noGrp="1"/>
          </p:cNvSpPr>
          <p:nvPr>
            <p:ph idx="1"/>
          </p:nvPr>
        </p:nvSpPr>
        <p:spPr>
          <a:xfrm>
            <a:off x="990600" y="1295400"/>
            <a:ext cx="7696200" cy="4953000"/>
          </a:xfrm>
        </p:spPr>
        <p:txBody>
          <a:bodyPr>
            <a:noAutofit/>
          </a:bodyPr>
          <a:lstStyle/>
          <a:p>
            <a:pPr lvl="0"/>
            <a:endParaRPr lang="en-US" sz="2400" dirty="0" smtClean="0"/>
          </a:p>
          <a:p>
            <a:pPr lvl="0"/>
            <a:endParaRPr lang="en-US" sz="2400" dirty="0"/>
          </a:p>
          <a:p>
            <a:pPr lvl="0"/>
            <a:endParaRPr lang="en-US" sz="2400" dirty="0" smtClean="0"/>
          </a:p>
          <a:p>
            <a:pPr lvl="0"/>
            <a:endParaRPr lang="en-US" sz="2400" dirty="0" smtClean="0"/>
          </a:p>
          <a:p>
            <a:pPr lvl="0"/>
            <a:r>
              <a:rPr lang="en-US" sz="2400" dirty="0" smtClean="0"/>
              <a:t>Although </a:t>
            </a:r>
            <a:r>
              <a:rPr lang="en-US" sz="2400" dirty="0"/>
              <a:t>the director of the health care facility would use only the forecast for week 16, the forecasts for the prior weeks would show how well the forecasts track actual demand. </a:t>
            </a:r>
            <a:endParaRPr lang="en-US" sz="2400" dirty="0" smtClean="0"/>
          </a:p>
          <a:p>
            <a:pPr lvl="0"/>
            <a:r>
              <a:rPr lang="en-US" sz="2400" dirty="0" smtClean="0"/>
              <a:t>That </a:t>
            </a:r>
            <a:r>
              <a:rPr lang="en-US" sz="2400" dirty="0"/>
              <a:t>is, they would be used to indicate the accuracy of the forecasting method.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rotWithShape="1">
          <a:blip r:embed="rId2" cstate="print"/>
          <a:srcRect r="6539" b="22719"/>
          <a:stretch/>
        </p:blipFill>
        <p:spPr>
          <a:xfrm>
            <a:off x="914400" y="1187450"/>
            <a:ext cx="7993224" cy="1631950"/>
          </a:xfrm>
          <a:prstGeom prst="rect">
            <a:avLst/>
          </a:prstGeom>
        </p:spPr>
      </p:pic>
    </p:spTree>
    <p:extLst>
      <p:ext uri="{BB962C8B-B14F-4D97-AF65-F5344CB8AC3E}">
        <p14:creationId xmlns:p14="http://schemas.microsoft.com/office/powerpoint/2010/main" val="2393974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1066800"/>
          </a:xfrm>
        </p:spPr>
        <p:txBody>
          <a:bodyPr>
            <a:noAutofit/>
          </a:bodyPr>
          <a:lstStyle/>
          <a:p>
            <a:r>
              <a:rPr lang="en-US" sz="2000" dirty="0"/>
              <a:t>The Smoothing Effects of Three-, Four-, and Five-Week Moving Average Forecasts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90600"/>
            <a:ext cx="7696200" cy="5349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74599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Weighted Moving Average</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Moving </a:t>
            </a:r>
            <a:r>
              <a:rPr lang="en-US" sz="2400" dirty="0"/>
              <a:t>average method </a:t>
            </a:r>
            <a:r>
              <a:rPr lang="en-US" sz="2400" dirty="0" smtClean="0"/>
              <a:t>assigns </a:t>
            </a:r>
            <a:r>
              <a:rPr lang="en-US" sz="2400" dirty="0"/>
              <a:t>equal importance to all periods of data included in the </a:t>
            </a:r>
            <a:r>
              <a:rPr lang="en-US" sz="2400" dirty="0" smtClean="0"/>
              <a:t>base.</a:t>
            </a:r>
          </a:p>
          <a:p>
            <a:pPr lvl="0"/>
            <a:r>
              <a:rPr lang="en-US" sz="2400" dirty="0" smtClean="0"/>
              <a:t>This </a:t>
            </a:r>
            <a:r>
              <a:rPr lang="en-US" sz="2400" dirty="0"/>
              <a:t>problem can be resolved to a certain extent by using an extension of the moving average called the weighted moving average</a:t>
            </a:r>
            <a:r>
              <a:rPr lang="en-US" sz="2400" dirty="0" smtClean="0"/>
              <a:t>.</a:t>
            </a:r>
          </a:p>
          <a:p>
            <a:pPr lvl="0"/>
            <a:r>
              <a:rPr lang="en-US" sz="2400" dirty="0" smtClean="0"/>
              <a:t>In </a:t>
            </a:r>
            <a:r>
              <a:rPr lang="en-US" sz="2400" dirty="0"/>
              <a:t>this method, forecasters assign more weight to most recent values in the time series if they feel that these values reflect how the actual demand will behave in the near future</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9" name="Group 8"/>
          <p:cNvGrpSpPr/>
          <p:nvPr/>
        </p:nvGrpSpPr>
        <p:grpSpPr>
          <a:xfrm>
            <a:off x="1742007" y="4953000"/>
            <a:ext cx="5507585" cy="1022211"/>
            <a:chOff x="1524000" y="4996465"/>
            <a:chExt cx="5507585" cy="1022211"/>
          </a:xfrm>
        </p:grpSpPr>
        <p:pic>
          <p:nvPicPr>
            <p:cNvPr id="2" name="Picture 1"/>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Lst>
            </a:blip>
            <a:srcRect l="29539" b="61753"/>
            <a:stretch/>
          </p:blipFill>
          <p:spPr>
            <a:xfrm>
              <a:off x="1524000" y="4996465"/>
              <a:ext cx="2438400" cy="1022211"/>
            </a:xfrm>
            <a:prstGeom prst="rect">
              <a:avLst/>
            </a:prstGeom>
          </p:spPr>
        </p:pic>
        <p:pic>
          <p:nvPicPr>
            <p:cNvPr id="3" name="Picture 2"/>
            <p:cNvPicPr>
              <a:picLocks noChangeAspect="1"/>
            </p:cNvPicPr>
            <p:nvPr/>
          </p:nvPicPr>
          <p:blipFill rotWithShape="1">
            <a:blip r:embed="rId4" cstate="print"/>
            <a:srcRect l="3538" t="36853" r="64462" b="34462"/>
            <a:stretch/>
          </p:blipFill>
          <p:spPr>
            <a:xfrm>
              <a:off x="3831021" y="5273675"/>
              <a:ext cx="990600" cy="685800"/>
            </a:xfrm>
            <a:prstGeom prst="rect">
              <a:avLst/>
            </a:prstGeom>
          </p:spPr>
        </p:pic>
        <p:pic>
          <p:nvPicPr>
            <p:cNvPr id="4" name="Picture 3"/>
            <p:cNvPicPr>
              <a:picLocks noChangeAspect="1"/>
            </p:cNvPicPr>
            <p:nvPr/>
          </p:nvPicPr>
          <p:blipFill rotWithShape="1">
            <a:blip r:embed="rId4" cstate="print"/>
            <a:srcRect l="27846" t="62749"/>
            <a:stretch/>
          </p:blipFill>
          <p:spPr>
            <a:xfrm>
              <a:off x="4797973" y="5128089"/>
              <a:ext cx="2233612" cy="890587"/>
            </a:xfrm>
            <a:prstGeom prst="rect">
              <a:avLst/>
            </a:prstGeom>
          </p:spPr>
        </p:pic>
      </p:grpSp>
    </p:spTree>
    <p:extLst>
      <p:ext uri="{BB962C8B-B14F-4D97-AF65-F5344CB8AC3E}">
        <p14:creationId xmlns:p14="http://schemas.microsoft.com/office/powerpoint/2010/main" val="32432653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13.2</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For </a:t>
            </a:r>
            <a:r>
              <a:rPr lang="en-US" sz="2400" dirty="0"/>
              <a:t>the health care facility data in Table 13.3, compute the forecast of patient demand for week 16. </a:t>
            </a:r>
          </a:p>
          <a:p>
            <a:pPr lvl="0"/>
            <a:r>
              <a:rPr lang="en-US" sz="2400" dirty="0"/>
              <a:t>Solution</a:t>
            </a:r>
          </a:p>
          <a:p>
            <a:pPr lvl="0"/>
            <a:r>
              <a:rPr lang="en-US" sz="2400" dirty="0"/>
              <a:t>Ft+1 = F16 = = W1A15 + W2A14 + W3A13 + W4A12 </a:t>
            </a:r>
          </a:p>
          <a:p>
            <a:pPr lvl="0"/>
            <a:r>
              <a:rPr lang="en-US" sz="2400" dirty="0"/>
              <a:t>F16 = 0.5×110 + 0.3×100 + 0.2×88 + 0.1×94 = 112 patients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433834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13996"/>
            <a:ext cx="7696200" cy="762000"/>
          </a:xfrm>
        </p:spPr>
        <p:txBody>
          <a:bodyPr>
            <a:noAutofit/>
          </a:bodyPr>
          <a:lstStyle/>
          <a:p>
            <a:pPr lvl="0"/>
            <a:r>
              <a:rPr lang="en-US" sz="2200" dirty="0"/>
              <a:t>Example 13.2 (Cont’d)</a:t>
            </a:r>
          </a:p>
        </p:txBody>
      </p:sp>
      <p:sp>
        <p:nvSpPr>
          <p:cNvPr id="7" name="Content Placeholder 6"/>
          <p:cNvSpPr>
            <a:spLocks noGrp="1"/>
          </p:cNvSpPr>
          <p:nvPr>
            <p:ph idx="1"/>
          </p:nvPr>
        </p:nvSpPr>
        <p:spPr>
          <a:xfrm>
            <a:off x="1113453" y="685800"/>
            <a:ext cx="7696200" cy="1371600"/>
          </a:xfrm>
        </p:spPr>
        <p:txBody>
          <a:bodyPr>
            <a:noAutofit/>
          </a:bodyPr>
          <a:lstStyle/>
          <a:p>
            <a:pPr lvl="0"/>
            <a:r>
              <a:rPr lang="en-US" sz="1400" dirty="0" smtClean="0"/>
              <a:t>For </a:t>
            </a:r>
            <a:r>
              <a:rPr lang="en-US" sz="1400" dirty="0"/>
              <a:t>the health care facility data in Table 13.3, compute the forecast of patient demand for week 16. </a:t>
            </a:r>
          </a:p>
          <a:p>
            <a:pPr lvl="0"/>
            <a:r>
              <a:rPr lang="en-US" sz="1400" dirty="0"/>
              <a:t>Solution</a:t>
            </a:r>
          </a:p>
          <a:p>
            <a:pPr lvl="0"/>
            <a:r>
              <a:rPr lang="en-US" sz="1400" dirty="0"/>
              <a:t>Ft+1 = F16 = = W1A15 + W2A14 + W3A13 + W4A12 </a:t>
            </a:r>
          </a:p>
          <a:p>
            <a:pPr lvl="0"/>
            <a:r>
              <a:rPr lang="en-US" sz="1400" dirty="0"/>
              <a:t>F16 = 0.5×110 + 0.3×100 + 0.2×88 + 0.1×94 = 112 patients</a:t>
            </a:r>
            <a:r>
              <a:rPr lang="en-US" sz="1400" dirty="0" smtClean="0"/>
              <a:t>.</a:t>
            </a:r>
          </a:p>
          <a:p>
            <a:pPr lvl="0"/>
            <a:endParaRPr lang="en-US" sz="2400" dirty="0"/>
          </a:p>
          <a:p>
            <a:pPr marL="0" lvl="0" indent="0">
              <a:buNone/>
            </a:pPr>
            <a:endParaRPr lang="en-US" sz="2400" b="1" dirty="0">
              <a:solidFill>
                <a:srgbClr val="FF0000"/>
              </a:solidFill>
            </a:endParaRPr>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981200"/>
            <a:ext cx="7162800" cy="4589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2012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65029" y="6629400"/>
            <a:ext cx="457200" cy="265922"/>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13</a:t>
            </a:r>
            <a:br>
              <a:rPr lang="en-US" cap="none" dirty="0" smtClean="0"/>
            </a:br>
            <a:r>
              <a:rPr lang="en-US" cap="none" dirty="0" smtClean="0"/>
              <a:t>Demand Forecasting Methods</a:t>
            </a:r>
            <a:endParaRPr lang="en-US" cap="none" dirty="0"/>
          </a:p>
        </p:txBody>
      </p:sp>
      <p:sp>
        <p:nvSpPr>
          <p:cNvPr id="2" name="Footer Placeholder 1"/>
          <p:cNvSpPr>
            <a:spLocks noGrp="1"/>
          </p:cNvSpPr>
          <p:nvPr>
            <p:ph type="ftr" sz="quarter" idx="11"/>
          </p:nvPr>
        </p:nvSpPr>
        <p:spPr>
          <a:xfrm>
            <a:off x="0" y="6629400"/>
            <a:ext cx="7278687" cy="265922"/>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87934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Exponential Smoothing </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In exponential </a:t>
            </a:r>
            <a:r>
              <a:rPr lang="en-US" sz="2400" dirty="0"/>
              <a:t>smoothing </a:t>
            </a:r>
            <a:r>
              <a:rPr lang="en-US" sz="2400" dirty="0" smtClean="0"/>
              <a:t>the </a:t>
            </a:r>
            <a:r>
              <a:rPr lang="en-US" sz="2400" dirty="0"/>
              <a:t>next period's forecast is a weighted average of all previous </a:t>
            </a:r>
            <a:r>
              <a:rPr lang="en-US" sz="2400" dirty="0" smtClean="0"/>
              <a:t>observations.</a:t>
            </a:r>
          </a:p>
          <a:p>
            <a:pPr lvl="0"/>
            <a:r>
              <a:rPr lang="en-US" sz="2400" dirty="0" smtClean="0"/>
              <a:t>The </a:t>
            </a:r>
            <a:r>
              <a:rPr lang="en-US" sz="2400" dirty="0"/>
              <a:t>basic exponential smoothing formula is:</a:t>
            </a:r>
          </a:p>
          <a:p>
            <a:pPr lvl="0"/>
            <a:r>
              <a:rPr lang="en-US" sz="2400" dirty="0"/>
              <a:t>Ft+1 = αAt + (1 – α) Ft </a:t>
            </a:r>
          </a:p>
          <a:p>
            <a:pPr lvl="0"/>
            <a:r>
              <a:rPr lang="en-US" sz="2400" dirty="0"/>
              <a:t>where </a:t>
            </a:r>
          </a:p>
          <a:p>
            <a:pPr lvl="0"/>
            <a:r>
              <a:rPr lang="en-US" sz="2400" dirty="0"/>
              <a:t>α is a smoothing constant </a:t>
            </a:r>
            <a:r>
              <a:rPr lang="en-US" sz="2400" dirty="0" smtClean="0"/>
              <a:t>between </a:t>
            </a:r>
            <a:r>
              <a:rPr lang="en-US" sz="2400" dirty="0"/>
              <a:t>0 and 1.</a:t>
            </a:r>
          </a:p>
          <a:p>
            <a:pPr lvl="0"/>
            <a:r>
              <a:rPr lang="en-US" sz="2400" dirty="0" smtClean="0"/>
              <a:t>Rewritten formula:</a:t>
            </a:r>
          </a:p>
          <a:p>
            <a:pPr lvl="0"/>
            <a:r>
              <a:rPr lang="en-US" sz="2400" dirty="0" smtClean="0"/>
              <a:t>Ft+1 </a:t>
            </a:r>
            <a:r>
              <a:rPr lang="en-US" sz="2400" dirty="0"/>
              <a:t>= αAt + Ft – αFt = Ft + α (At - Ft)</a:t>
            </a:r>
          </a:p>
          <a:p>
            <a:pPr lvl="0"/>
            <a:r>
              <a:rPr lang="en-US" sz="2400" dirty="0"/>
              <a:t>This formula can be interpreted as:</a:t>
            </a:r>
          </a:p>
          <a:p>
            <a:pPr lvl="0"/>
            <a:r>
              <a:rPr lang="en-US" sz="2400" dirty="0"/>
              <a:t>New forecast = old forecast + α × (latest observation - old forecast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658817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7322"/>
            <a:ext cx="7696200" cy="724678"/>
          </a:xfrm>
        </p:spPr>
        <p:txBody>
          <a:bodyPr>
            <a:noAutofit/>
          </a:bodyPr>
          <a:lstStyle/>
          <a:p>
            <a:pPr lvl="0"/>
            <a:r>
              <a:rPr lang="en-US" sz="2000" dirty="0"/>
              <a:t>Example 13.3</a:t>
            </a:r>
          </a:p>
        </p:txBody>
      </p:sp>
      <p:sp>
        <p:nvSpPr>
          <p:cNvPr id="7" name="Content Placeholder 6"/>
          <p:cNvSpPr>
            <a:spLocks noGrp="1"/>
          </p:cNvSpPr>
          <p:nvPr>
            <p:ph idx="1"/>
          </p:nvPr>
        </p:nvSpPr>
        <p:spPr>
          <a:xfrm>
            <a:off x="1066800" y="762000"/>
            <a:ext cx="7696200" cy="1371600"/>
          </a:xfrm>
        </p:spPr>
        <p:txBody>
          <a:bodyPr>
            <a:noAutofit/>
          </a:bodyPr>
          <a:lstStyle/>
          <a:p>
            <a:pPr lvl="0"/>
            <a:r>
              <a:rPr lang="en-US" sz="1600" dirty="0" smtClean="0"/>
              <a:t>Use </a:t>
            </a:r>
            <a:r>
              <a:rPr lang="en-US" sz="1600" dirty="0"/>
              <a:t>the health care facility data from Table 13.3 to generate forecasts using exponential smoothing. </a:t>
            </a:r>
            <a:endParaRPr lang="en-US" sz="1600" dirty="0" smtClean="0"/>
          </a:p>
          <a:p>
            <a:pPr lvl="0"/>
            <a:r>
              <a:rPr lang="en-US" sz="1600" dirty="0" smtClean="0"/>
              <a:t>Assume </a:t>
            </a:r>
            <a:r>
              <a:rPr lang="en-US" sz="1600" dirty="0"/>
              <a:t>that the forecast of patient demand for week 2 is the actual demand in week 1 (the naïve forecast). That is, F2 = A1 = 77.  Assume a value for α = 0.3.  </a:t>
            </a:r>
          </a:p>
          <a:p>
            <a:pPr marL="0" lvl="0" indent="0">
              <a:buNone/>
            </a:pPr>
            <a:endParaRPr lang="en-US" sz="2400" dirty="0"/>
          </a:p>
        </p:txBody>
      </p:sp>
      <p:sp>
        <p:nvSpPr>
          <p:cNvPr id="5" name="Slide Number Placeholder 4"/>
          <p:cNvSpPr>
            <a:spLocks noGrp="1"/>
          </p:cNvSpPr>
          <p:nvPr>
            <p:ph type="sldNum" sz="quarter" idx="12"/>
          </p:nvPr>
        </p:nvSpPr>
        <p:spPr>
          <a:xfrm>
            <a:off x="8686800" y="6537325"/>
            <a:ext cx="457200" cy="320675"/>
          </a:xfrm>
        </p:spPr>
        <p:txBody>
          <a:bodyPr/>
          <a:lstStyle/>
          <a:p>
            <a:fld id="{B6F15528-21DE-4FAA-801E-634DDDAF4B2B}" type="slidenum">
              <a:rPr lang="en-US" smtClean="0"/>
              <a:pPr/>
              <a:t>21</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905000"/>
            <a:ext cx="6172200" cy="4629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62660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Trend-Adjusted Exponential Smoothing</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Components of trend-adjusted </a:t>
            </a:r>
            <a:r>
              <a:rPr lang="en-US" sz="2400" dirty="0"/>
              <a:t>forecast (TAF</a:t>
            </a:r>
            <a:r>
              <a:rPr lang="en-US" sz="2400" dirty="0" smtClean="0"/>
              <a:t>):</a:t>
            </a:r>
            <a:endParaRPr lang="en-US" sz="2400" dirty="0"/>
          </a:p>
          <a:p>
            <a:pPr lvl="0"/>
            <a:r>
              <a:rPr lang="en-US" sz="2400" dirty="0" smtClean="0"/>
              <a:t>A </a:t>
            </a:r>
            <a:r>
              <a:rPr lang="en-US" sz="2400" dirty="0"/>
              <a:t>forecast based on simple exponential smoothing.</a:t>
            </a:r>
          </a:p>
          <a:p>
            <a:pPr lvl="0"/>
            <a:r>
              <a:rPr lang="en-US" sz="2400" dirty="0" smtClean="0"/>
              <a:t>A </a:t>
            </a:r>
            <a:r>
              <a:rPr lang="en-US" sz="2400" dirty="0"/>
              <a:t>trend factor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10" name="Group 9"/>
          <p:cNvGrpSpPr/>
          <p:nvPr/>
        </p:nvGrpSpPr>
        <p:grpSpPr>
          <a:xfrm>
            <a:off x="990600" y="2819400"/>
            <a:ext cx="7696200" cy="3190875"/>
            <a:chOff x="990600" y="2819400"/>
            <a:chExt cx="7696200" cy="3190875"/>
          </a:xfrm>
        </p:grpSpPr>
        <p:pic>
          <p:nvPicPr>
            <p:cNvPr id="2" name="Picture 1"/>
            <p:cNvPicPr>
              <a:picLocks noChangeAspect="1"/>
            </p:cNvPicPr>
            <p:nvPr/>
          </p:nvPicPr>
          <p:blipFill rotWithShape="1">
            <a:blip r:embed="rId2" cstate="print"/>
            <a:srcRect t="28875"/>
            <a:stretch/>
          </p:blipFill>
          <p:spPr>
            <a:xfrm>
              <a:off x="3314700" y="2819400"/>
              <a:ext cx="5372100" cy="3190875"/>
            </a:xfrm>
            <a:prstGeom prst="rect">
              <a:avLst/>
            </a:prstGeom>
          </p:spPr>
        </p:pic>
        <p:pic>
          <p:nvPicPr>
            <p:cNvPr id="3" name="Picture 2"/>
            <p:cNvPicPr>
              <a:picLocks noChangeAspect="1"/>
            </p:cNvPicPr>
            <p:nvPr/>
          </p:nvPicPr>
          <p:blipFill rotWithShape="1">
            <a:blip r:embed="rId2" cstate="print"/>
            <a:srcRect l="14185" r="47163" b="91508"/>
            <a:stretch/>
          </p:blipFill>
          <p:spPr>
            <a:xfrm>
              <a:off x="990600" y="2971800"/>
              <a:ext cx="2076450" cy="381000"/>
            </a:xfrm>
            <a:prstGeom prst="rect">
              <a:avLst/>
            </a:prstGeom>
          </p:spPr>
        </p:pic>
        <p:pic>
          <p:nvPicPr>
            <p:cNvPr id="9" name="Picture 8"/>
            <p:cNvPicPr>
              <a:picLocks noChangeAspect="1"/>
            </p:cNvPicPr>
            <p:nvPr/>
          </p:nvPicPr>
          <p:blipFill>
            <a:blip r:embed="rId3" cstate="print"/>
            <a:stretch>
              <a:fillRect/>
            </a:stretch>
          </p:blipFill>
          <p:spPr>
            <a:xfrm>
              <a:off x="3085443" y="2957512"/>
              <a:ext cx="923925" cy="409575"/>
            </a:xfrm>
            <a:prstGeom prst="rect">
              <a:avLst/>
            </a:prstGeom>
          </p:spPr>
        </p:pic>
      </p:grpSp>
    </p:spTree>
    <p:extLst>
      <p:ext uri="{BB962C8B-B14F-4D97-AF65-F5344CB8AC3E}">
        <p14:creationId xmlns:p14="http://schemas.microsoft.com/office/powerpoint/2010/main" val="3693065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pPr lvl="0"/>
            <a:r>
              <a:rPr lang="en-US" sz="2000" dirty="0"/>
              <a:t>Example 13.4</a:t>
            </a:r>
          </a:p>
        </p:txBody>
      </p:sp>
      <p:sp>
        <p:nvSpPr>
          <p:cNvPr id="7" name="Content Placeholder 6"/>
          <p:cNvSpPr>
            <a:spLocks noGrp="1"/>
          </p:cNvSpPr>
          <p:nvPr>
            <p:ph idx="1"/>
          </p:nvPr>
        </p:nvSpPr>
        <p:spPr>
          <a:xfrm>
            <a:off x="1066800" y="762000"/>
            <a:ext cx="7696200" cy="1905000"/>
          </a:xfrm>
        </p:spPr>
        <p:txBody>
          <a:bodyPr>
            <a:noAutofit/>
          </a:bodyPr>
          <a:lstStyle/>
          <a:p>
            <a:pPr lvl="0"/>
            <a:r>
              <a:rPr lang="en-US" sz="1800" dirty="0" smtClean="0"/>
              <a:t>Use </a:t>
            </a:r>
            <a:r>
              <a:rPr lang="en-US" sz="1800" dirty="0"/>
              <a:t>the data from the health care facility in Table 13.3 to illustrate this forecasting method. Use values of α = 0.3 and β = 0.4 to generate the forecasts. </a:t>
            </a:r>
            <a:endParaRPr lang="en-US" sz="1800" dirty="0" smtClean="0"/>
          </a:p>
          <a:p>
            <a:pPr lvl="0"/>
            <a:r>
              <a:rPr lang="en-US" sz="1800" dirty="0" smtClean="0"/>
              <a:t>In </a:t>
            </a:r>
            <a:r>
              <a:rPr lang="en-US" sz="1800" dirty="0"/>
              <a:t>addition, assume that the initial forecast for week 2 is equal to the actual demand in week 1  and an initial trend factor for week 1, T2 = 0. </a:t>
            </a:r>
          </a:p>
          <a:p>
            <a:pPr marL="0" lvl="0" indent="0">
              <a:buNone/>
            </a:pP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286000"/>
            <a:ext cx="6448537"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05286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Trend-Adjusted Forecasts vs. Simple Exponential Smoothing Forecasts</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24</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283" y="1295400"/>
            <a:ext cx="79289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48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Operations Profile: Using </a:t>
            </a:r>
            <a:r>
              <a:rPr lang="en-US" sz="2400" dirty="0"/>
              <a:t>Forecasting to Solve Hospital Staffing Challenges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Among </a:t>
            </a:r>
            <a:r>
              <a:rPr lang="en-US" sz="2400" dirty="0"/>
              <a:t>the critical elements in effective hospital staffing are forecasting methods that:</a:t>
            </a:r>
          </a:p>
          <a:p>
            <a:pPr marL="857250" lvl="1" indent="-457200">
              <a:buFont typeface="+mj-lt"/>
              <a:buAutoNum type="arabicPeriod"/>
            </a:pPr>
            <a:r>
              <a:rPr lang="en-US" sz="2000" dirty="0" smtClean="0"/>
              <a:t>Recognize </a:t>
            </a:r>
            <a:r>
              <a:rPr lang="en-US" sz="2000" dirty="0"/>
              <a:t>that staffing can be specific, so they work to predict staffing needs </a:t>
            </a:r>
            <a:r>
              <a:rPr lang="en-US" sz="2000" dirty="0" smtClean="0"/>
              <a:t>hour-by-hour.</a:t>
            </a:r>
          </a:p>
          <a:p>
            <a:pPr marL="857250" lvl="1" indent="-457200">
              <a:buFont typeface="+mj-lt"/>
              <a:buAutoNum type="arabicPeriod"/>
            </a:pPr>
            <a:r>
              <a:rPr lang="en-US" sz="2000" dirty="0" smtClean="0"/>
              <a:t>Adjust for changes in projected needs. </a:t>
            </a:r>
          </a:p>
          <a:p>
            <a:pPr marL="857250" lvl="1" indent="-457200">
              <a:buFont typeface="+mj-lt"/>
              <a:buAutoNum type="arabicPeriod"/>
            </a:pPr>
            <a:r>
              <a:rPr lang="en-US" sz="2000" dirty="0" smtClean="0"/>
              <a:t>Make adjustments for each facility’s (or unit’s) special circumstances. </a:t>
            </a:r>
          </a:p>
          <a:p>
            <a:pPr marL="857250" lvl="1" indent="-457200">
              <a:buFont typeface="+mj-lt"/>
              <a:buAutoNum type="arabicPeriod"/>
            </a:pPr>
            <a:r>
              <a:rPr lang="en-US" sz="2000" dirty="0" smtClean="0"/>
              <a:t>Recognize changes to the hospital’s staffing demographics. </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03185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914400"/>
          </a:xfrm>
        </p:spPr>
        <p:txBody>
          <a:bodyPr>
            <a:noAutofit/>
          </a:bodyPr>
          <a:lstStyle/>
          <a:p>
            <a:pPr lvl="0"/>
            <a:r>
              <a:rPr lang="en-US" sz="2000" dirty="0"/>
              <a:t>Medium- to Long-Term Time Series Forecasting Methods</a:t>
            </a:r>
          </a:p>
        </p:txBody>
      </p:sp>
      <p:sp>
        <p:nvSpPr>
          <p:cNvPr id="7" name="Content Placeholder 6"/>
          <p:cNvSpPr>
            <a:spLocks noGrp="1"/>
          </p:cNvSpPr>
          <p:nvPr>
            <p:ph idx="1"/>
          </p:nvPr>
        </p:nvSpPr>
        <p:spPr>
          <a:xfrm>
            <a:off x="1096167" y="838200"/>
            <a:ext cx="7696200" cy="990600"/>
          </a:xfrm>
        </p:spPr>
        <p:txBody>
          <a:bodyPr>
            <a:noAutofit/>
          </a:bodyPr>
          <a:lstStyle/>
          <a:p>
            <a:pPr lvl="0"/>
            <a:r>
              <a:rPr lang="en-US" sz="1600" dirty="0" smtClean="0"/>
              <a:t>Linear </a:t>
            </a:r>
            <a:r>
              <a:rPr lang="en-US" sz="1600" dirty="0"/>
              <a:t>Trend Analysis</a:t>
            </a:r>
          </a:p>
          <a:p>
            <a:pPr lvl="0"/>
            <a:r>
              <a:rPr lang="en-US" sz="1600" dirty="0"/>
              <a:t>In the medium to long term, a time series graph of increasing demand will invariably exhibit a trend pattern—linear, damped, or exponential growth</a:t>
            </a:r>
            <a:r>
              <a:rPr lang="en-US" sz="1600" dirty="0" smtClean="0"/>
              <a:t>.</a:t>
            </a:r>
          </a:p>
          <a:p>
            <a:pPr marL="0" lvl="0" indent="0">
              <a:buNone/>
            </a:pPr>
            <a:endParaRPr lang="en-US" sz="2400" dirty="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26</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28800"/>
            <a:ext cx="6629400" cy="4740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51451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Medium- to Long-Term Time Series Forecasting Methods (Linear Trend Analysis)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In </a:t>
            </a:r>
            <a:r>
              <a:rPr lang="en-US" sz="2400" dirty="0"/>
              <a:t>the medium to long term, a time series graph of increasing demand will invariably exhibit a trend pattern—linear, damped, or exponential growth</a:t>
            </a:r>
            <a:r>
              <a:rPr lang="en-US" sz="2400" dirty="0" smtClean="0"/>
              <a:t>.</a:t>
            </a:r>
          </a:p>
          <a:p>
            <a:pPr lvl="0"/>
            <a:endParaRPr lang="en-US" sz="2400" dirty="0" smtClean="0"/>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2" cstate="print"/>
          <a:stretch>
            <a:fillRect/>
          </a:stretch>
        </p:blipFill>
        <p:spPr>
          <a:xfrm>
            <a:off x="990600" y="2819400"/>
            <a:ext cx="7924800" cy="2875594"/>
          </a:xfrm>
          <a:prstGeom prst="rect">
            <a:avLst/>
          </a:prstGeom>
        </p:spPr>
      </p:pic>
    </p:spTree>
    <p:extLst>
      <p:ext uri="{BB962C8B-B14F-4D97-AF65-F5344CB8AC3E}">
        <p14:creationId xmlns:p14="http://schemas.microsoft.com/office/powerpoint/2010/main" val="27734759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Linear Regression Formula</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2" name="Group 1"/>
          <p:cNvGrpSpPr/>
          <p:nvPr/>
        </p:nvGrpSpPr>
        <p:grpSpPr>
          <a:xfrm>
            <a:off x="1219200" y="1506264"/>
            <a:ext cx="4921469" cy="990600"/>
            <a:chOff x="2317531" y="2133601"/>
            <a:chExt cx="4921469" cy="990600"/>
          </a:xfrm>
        </p:grpSpPr>
        <p:pic>
          <p:nvPicPr>
            <p:cNvPr id="9" name="Picture 8"/>
            <p:cNvPicPr>
              <a:picLocks noChangeAspect="1"/>
            </p:cNvPicPr>
            <p:nvPr/>
          </p:nvPicPr>
          <p:blipFill rotWithShape="1">
            <a:blip r:embed="rId2" cstate="print"/>
            <a:srcRect l="10564" t="3951" r="73047" b="84197"/>
            <a:stretch/>
          </p:blipFill>
          <p:spPr>
            <a:xfrm>
              <a:off x="2317531" y="2400301"/>
              <a:ext cx="1219200" cy="457200"/>
            </a:xfrm>
            <a:prstGeom prst="rect">
              <a:avLst/>
            </a:prstGeom>
          </p:spPr>
        </p:pic>
        <p:pic>
          <p:nvPicPr>
            <p:cNvPr id="10" name="Picture 9"/>
            <p:cNvPicPr>
              <a:picLocks noChangeAspect="1"/>
            </p:cNvPicPr>
            <p:nvPr/>
          </p:nvPicPr>
          <p:blipFill rotWithShape="1">
            <a:blip r:embed="rId2" cstate="print"/>
            <a:srcRect l="8482" t="31605" r="61813" b="42716"/>
            <a:stretch/>
          </p:blipFill>
          <p:spPr>
            <a:xfrm>
              <a:off x="3536731" y="2133601"/>
              <a:ext cx="2209800" cy="990600"/>
            </a:xfrm>
            <a:prstGeom prst="rect">
              <a:avLst/>
            </a:prstGeom>
          </p:spPr>
        </p:pic>
        <p:pic>
          <p:nvPicPr>
            <p:cNvPr id="11" name="Picture 10"/>
            <p:cNvPicPr>
              <a:picLocks noChangeAspect="1"/>
            </p:cNvPicPr>
            <p:nvPr/>
          </p:nvPicPr>
          <p:blipFill rotWithShape="1">
            <a:blip r:embed="rId2" cstate="print"/>
            <a:srcRect l="9506" t="77037" r="70008" b="-741"/>
            <a:stretch/>
          </p:blipFill>
          <p:spPr>
            <a:xfrm>
              <a:off x="5715000" y="2171701"/>
              <a:ext cx="1524000" cy="914400"/>
            </a:xfrm>
            <a:prstGeom prst="rect">
              <a:avLst/>
            </a:prstGeom>
          </p:spPr>
        </p:pic>
      </p:grpSp>
      <p:pic>
        <p:nvPicPr>
          <p:cNvPr id="4" name="Picture 3"/>
          <p:cNvPicPr>
            <a:picLocks noChangeAspect="1"/>
          </p:cNvPicPr>
          <p:nvPr/>
        </p:nvPicPr>
        <p:blipFill>
          <a:blip r:embed="rId3" cstate="print"/>
          <a:stretch>
            <a:fillRect/>
          </a:stretch>
        </p:blipFill>
        <p:spPr>
          <a:xfrm>
            <a:off x="1083362" y="2649921"/>
            <a:ext cx="7603438" cy="2240017"/>
          </a:xfrm>
          <a:prstGeom prst="rect">
            <a:avLst/>
          </a:prstGeom>
        </p:spPr>
      </p:pic>
    </p:spTree>
    <p:extLst>
      <p:ext uri="{BB962C8B-B14F-4D97-AF65-F5344CB8AC3E}">
        <p14:creationId xmlns:p14="http://schemas.microsoft.com/office/powerpoint/2010/main" val="1430806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r>
              <a:rPr lang="en-US" sz="2000" dirty="0"/>
              <a:t>Example 13.5</a:t>
            </a:r>
          </a:p>
        </p:txBody>
      </p:sp>
      <p:sp>
        <p:nvSpPr>
          <p:cNvPr id="7" name="Content Placeholder 6"/>
          <p:cNvSpPr>
            <a:spLocks noGrp="1"/>
          </p:cNvSpPr>
          <p:nvPr>
            <p:ph idx="1"/>
          </p:nvPr>
        </p:nvSpPr>
        <p:spPr>
          <a:xfrm>
            <a:off x="990600" y="762000"/>
            <a:ext cx="7696200" cy="609600"/>
          </a:xfrm>
        </p:spPr>
        <p:txBody>
          <a:bodyPr>
            <a:noAutofit/>
          </a:bodyPr>
          <a:lstStyle/>
          <a:p>
            <a:pPr lvl="0"/>
            <a:r>
              <a:rPr lang="en-US" sz="1600" dirty="0" smtClean="0"/>
              <a:t>The </a:t>
            </a:r>
            <a:r>
              <a:rPr lang="en-US" sz="1600" dirty="0"/>
              <a:t>cell phone sales for a Pennsylvania firm for the past 20 months are shown in Table 13.4</a:t>
            </a:r>
            <a:r>
              <a:rPr lang="en-US" sz="1600" dirty="0" smtClean="0"/>
              <a:t>:</a:t>
            </a:r>
          </a:p>
          <a:p>
            <a:pPr marL="0" lvl="0" indent="0">
              <a:buNone/>
            </a:pPr>
            <a:endParaRPr lang="en-US" sz="1800" dirty="0"/>
          </a:p>
        </p:txBody>
      </p:sp>
      <p:sp>
        <p:nvSpPr>
          <p:cNvPr id="5" name="Slide Number Placeholder 4"/>
          <p:cNvSpPr>
            <a:spLocks noGrp="1"/>
          </p:cNvSpPr>
          <p:nvPr>
            <p:ph type="sldNum" sz="quarter" idx="12"/>
          </p:nvPr>
        </p:nvSpPr>
        <p:spPr>
          <a:xfrm>
            <a:off x="8686800" y="6477000"/>
            <a:ext cx="457200" cy="360784"/>
          </a:xfrm>
        </p:spPr>
        <p:txBody>
          <a:bodyPr/>
          <a:lstStyle/>
          <a:p>
            <a:fld id="{B6F15528-21DE-4FAA-801E-634DDDAF4B2B}" type="slidenum">
              <a:rPr lang="en-US" smtClean="0"/>
              <a:pPr/>
              <a:t>29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490951" y="5195595"/>
            <a:ext cx="8534400" cy="1077218"/>
          </a:xfrm>
          <a:prstGeom prst="rect">
            <a:avLst/>
          </a:prstGeom>
        </p:spPr>
        <p:txBody>
          <a:bodyPr wrap="square">
            <a:spAutoFit/>
          </a:bodyPr>
          <a:lstStyle/>
          <a:p>
            <a:pPr marL="857250" lvl="1" indent="-457200">
              <a:buFont typeface="+mj-lt"/>
              <a:buAutoNum type="alphaLcParenR"/>
            </a:pPr>
            <a:r>
              <a:rPr lang="en-US" sz="1600" dirty="0"/>
              <a:t>Plot the data to visually check if a linear trend model would provide an accurate forecast. </a:t>
            </a:r>
          </a:p>
          <a:p>
            <a:pPr marL="857250" lvl="1" indent="-457200">
              <a:buFont typeface="+mj-lt"/>
              <a:buAutoNum type="alphaLcParenR"/>
            </a:pPr>
            <a:r>
              <a:rPr lang="en-US" sz="1600" dirty="0"/>
              <a:t>If so, determine the linear trend line using regression analysis.</a:t>
            </a:r>
          </a:p>
          <a:p>
            <a:pPr marL="857250" lvl="1" indent="-457200">
              <a:buFont typeface="+mj-lt"/>
              <a:buAutoNum type="alphaLcParenR"/>
            </a:pPr>
            <a:r>
              <a:rPr lang="en-US" sz="1600" dirty="0"/>
              <a:t>Using the linear trend equation, forecast cell phone sales for months 21 and 22.</a:t>
            </a:r>
            <a:endParaRPr lang="en-US" sz="1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44399"/>
            <a:ext cx="8297563" cy="3748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5223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Demonstrate </a:t>
            </a:r>
            <a:r>
              <a:rPr lang="en-US" sz="2400" dirty="0"/>
              <a:t>the importance of </a:t>
            </a:r>
            <a:r>
              <a:rPr lang="en-US" sz="2400" dirty="0" smtClean="0"/>
              <a:t>forecasting.</a:t>
            </a:r>
            <a:endParaRPr lang="en-US" sz="2400" dirty="0"/>
          </a:p>
          <a:p>
            <a:pPr lvl="0"/>
            <a:r>
              <a:rPr lang="en-US" sz="2400" dirty="0" smtClean="0"/>
              <a:t>Distinguish </a:t>
            </a:r>
            <a:r>
              <a:rPr lang="en-US" sz="2400" dirty="0"/>
              <a:t>between qualitative and quantitative types of forecasting </a:t>
            </a:r>
            <a:r>
              <a:rPr lang="en-US" sz="2400" dirty="0" smtClean="0"/>
              <a:t>methods.</a:t>
            </a:r>
            <a:endParaRPr lang="en-US" sz="2400" dirty="0"/>
          </a:p>
          <a:p>
            <a:pPr lvl="0"/>
            <a:r>
              <a:rPr lang="en-US" sz="2400" dirty="0" smtClean="0"/>
              <a:t>Recognize </a:t>
            </a:r>
            <a:r>
              <a:rPr lang="en-US" sz="2400" dirty="0"/>
              <a:t>the characteristics of good </a:t>
            </a:r>
            <a:r>
              <a:rPr lang="en-US" sz="2400" dirty="0" smtClean="0"/>
              <a:t>forecasts.</a:t>
            </a:r>
            <a:endParaRPr lang="en-US" sz="2400" dirty="0"/>
          </a:p>
          <a:p>
            <a:pPr lvl="0"/>
            <a:r>
              <a:rPr lang="en-US" sz="2400" dirty="0" smtClean="0"/>
              <a:t>Use </a:t>
            </a:r>
            <a:r>
              <a:rPr lang="en-US" sz="2400" dirty="0"/>
              <a:t>the four forecast error measures to track forecast accuracy.</a:t>
            </a:r>
          </a:p>
          <a:p>
            <a:pPr lvl="0"/>
            <a:r>
              <a:rPr lang="en-US" sz="2400" dirty="0" smtClean="0"/>
              <a:t>Employ </a:t>
            </a:r>
            <a:r>
              <a:rPr lang="en-US" sz="2400" dirty="0"/>
              <a:t>the methods used to monitor and control forecasts.</a:t>
            </a:r>
          </a:p>
          <a:p>
            <a:pPr lvl="0"/>
            <a:r>
              <a:rPr lang="en-US" sz="2400" dirty="0" smtClean="0"/>
              <a:t>Identify </a:t>
            </a:r>
            <a:r>
              <a:rPr lang="en-US" sz="2400" dirty="0"/>
              <a:t>the steps involved in forecasting for supply chains.</a:t>
            </a:r>
          </a:p>
          <a:p>
            <a:pPr lvl="0"/>
            <a:r>
              <a:rPr lang="en-US" sz="2400" dirty="0" smtClean="0"/>
              <a:t>Illustrate </a:t>
            </a:r>
            <a:r>
              <a:rPr lang="en-US" sz="2400" dirty="0"/>
              <a:t>the role ethics and ethical decision-making can play in selecting and using forecasting models</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15341" y="1"/>
            <a:ext cx="7696200" cy="762000"/>
          </a:xfrm>
        </p:spPr>
        <p:txBody>
          <a:bodyPr>
            <a:noAutofit/>
          </a:bodyPr>
          <a:lstStyle/>
          <a:p>
            <a:r>
              <a:rPr lang="en-US" sz="2400" dirty="0"/>
              <a:t>Techniques for Forecasting Seasonality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38201"/>
            <a:ext cx="7898083" cy="5525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29259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49805" y="0"/>
            <a:ext cx="7696200" cy="838200"/>
          </a:xfrm>
        </p:spPr>
        <p:txBody>
          <a:bodyPr>
            <a:noAutofit/>
          </a:bodyPr>
          <a:lstStyle/>
          <a:p>
            <a:r>
              <a:rPr lang="en-US" sz="2400" dirty="0"/>
              <a:t>Techniques for Forecasting </a:t>
            </a:r>
            <a:r>
              <a:rPr lang="en-US" sz="2400" dirty="0" smtClean="0"/>
              <a:t>Seasonality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62000"/>
            <a:ext cx="8103867" cy="5530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38400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Techniques for Forecasting </a:t>
            </a:r>
            <a:r>
              <a:rPr lang="en-US" sz="2400" dirty="0" smtClean="0"/>
              <a:t>Seasonality (Cont’d)</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There </a:t>
            </a:r>
            <a:r>
              <a:rPr lang="en-US" sz="2400" dirty="0"/>
              <a:t>are two models of combining the trend and the seasonal components. </a:t>
            </a:r>
            <a:endParaRPr lang="en-US" sz="2400" dirty="0" smtClean="0"/>
          </a:p>
          <a:p>
            <a:pPr lvl="0"/>
            <a:r>
              <a:rPr lang="en-US" sz="2400" dirty="0" smtClean="0"/>
              <a:t>One </a:t>
            </a:r>
            <a:r>
              <a:rPr lang="en-US" sz="2400" dirty="0"/>
              <a:t>is an additive model in which the seasonal indices are added to the projected trend data to create a combined forecast. </a:t>
            </a:r>
            <a:endParaRPr lang="en-US" sz="2400" dirty="0" smtClean="0"/>
          </a:p>
          <a:p>
            <a:pPr lvl="0"/>
            <a:r>
              <a:rPr lang="en-US" sz="2400" dirty="0" smtClean="0"/>
              <a:t>The </a:t>
            </a:r>
            <a:r>
              <a:rPr lang="en-US" sz="2400" dirty="0"/>
              <a:t>other method is the multiplicative model in which the seasonal indices are expressed as percentages and the combined forecast is expressed as percentage adjustments of the underlying trend.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0728852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Techniques for Forecasting </a:t>
            </a:r>
            <a:r>
              <a:rPr lang="en-US" sz="2400" dirty="0" smtClean="0"/>
              <a:t>Seasonality (Cont’d)</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Additive </a:t>
            </a:r>
            <a:r>
              <a:rPr lang="en-US" sz="2400" dirty="0"/>
              <a:t>model:	</a:t>
            </a:r>
            <a:r>
              <a:rPr lang="en-US" sz="2400" dirty="0" err="1"/>
              <a:t>Ŷt</a:t>
            </a:r>
            <a:r>
              <a:rPr lang="en-US" sz="2400" dirty="0"/>
              <a:t> = </a:t>
            </a:r>
            <a:r>
              <a:rPr lang="en-US" sz="2400" dirty="0" err="1"/>
              <a:t>ŷt</a:t>
            </a:r>
            <a:r>
              <a:rPr lang="en-US" sz="2400" dirty="0"/>
              <a:t> + </a:t>
            </a:r>
            <a:r>
              <a:rPr lang="en-US" sz="2400" dirty="0" err="1" smtClean="0"/>
              <a:t>ŝt</a:t>
            </a:r>
            <a:r>
              <a:rPr lang="en-US" sz="2400" dirty="0" smtClean="0"/>
              <a:t> 	where :</a:t>
            </a:r>
            <a:endParaRPr lang="en-US" sz="2400" dirty="0"/>
          </a:p>
          <a:p>
            <a:pPr lvl="0"/>
            <a:r>
              <a:rPr lang="en-US" sz="2400" dirty="0" err="1"/>
              <a:t>Ŷt</a:t>
            </a:r>
            <a:r>
              <a:rPr lang="en-US" sz="2400" dirty="0"/>
              <a:t>, </a:t>
            </a:r>
            <a:r>
              <a:rPr lang="en-US" sz="2400" dirty="0" err="1"/>
              <a:t>ŷt</a:t>
            </a:r>
            <a:r>
              <a:rPr lang="en-US" sz="2400" dirty="0"/>
              <a:t>, and </a:t>
            </a:r>
            <a:r>
              <a:rPr lang="en-US" sz="2400" dirty="0" err="1"/>
              <a:t>ŝt</a:t>
            </a:r>
            <a:r>
              <a:rPr lang="en-US" sz="2400" dirty="0"/>
              <a:t> are in units</a:t>
            </a:r>
          </a:p>
          <a:p>
            <a:pPr lvl="0"/>
            <a:endParaRPr lang="en-US" sz="2400" dirty="0" smtClean="0"/>
          </a:p>
          <a:p>
            <a:pPr lvl="0"/>
            <a:r>
              <a:rPr lang="en-US" sz="2400" dirty="0" smtClean="0"/>
              <a:t>Multiplicative </a:t>
            </a:r>
            <a:r>
              <a:rPr lang="en-US" sz="2400" dirty="0"/>
              <a:t>model:	</a:t>
            </a:r>
            <a:r>
              <a:rPr lang="en-US" sz="2400" dirty="0" err="1"/>
              <a:t>Ŷt</a:t>
            </a:r>
            <a:r>
              <a:rPr lang="en-US" sz="2400" dirty="0"/>
              <a:t> = </a:t>
            </a:r>
            <a:r>
              <a:rPr lang="en-US" sz="2400" dirty="0" err="1" smtClean="0"/>
              <a:t>ŷt×ŝt</a:t>
            </a:r>
            <a:r>
              <a:rPr lang="en-US" sz="2400" dirty="0" smtClean="0"/>
              <a:t> 	where :</a:t>
            </a:r>
            <a:endParaRPr lang="en-US" sz="2400" dirty="0"/>
          </a:p>
          <a:p>
            <a:pPr lvl="0"/>
            <a:r>
              <a:rPr lang="en-US" sz="2400" dirty="0" err="1"/>
              <a:t>Ŷt</a:t>
            </a:r>
            <a:r>
              <a:rPr lang="en-US" sz="2400" dirty="0"/>
              <a:t>, and </a:t>
            </a:r>
            <a:r>
              <a:rPr lang="en-US" sz="2400" dirty="0" err="1"/>
              <a:t>ŷt</a:t>
            </a:r>
            <a:r>
              <a:rPr lang="en-US" sz="2400" dirty="0"/>
              <a:t>, are in units, and </a:t>
            </a:r>
            <a:r>
              <a:rPr lang="en-US" sz="2400" dirty="0" err="1"/>
              <a:t>ŝt</a:t>
            </a:r>
            <a:r>
              <a:rPr lang="en-US" sz="2400" dirty="0"/>
              <a:t> is expressed as a percentage.</a:t>
            </a:r>
          </a:p>
          <a:p>
            <a:pPr lvl="0"/>
            <a:r>
              <a:rPr lang="en-US" sz="2400" dirty="0"/>
              <a:t>In the models,</a:t>
            </a:r>
          </a:p>
          <a:p>
            <a:pPr lvl="0"/>
            <a:r>
              <a:rPr lang="en-US" sz="2400" dirty="0" err="1"/>
              <a:t>ŷt</a:t>
            </a:r>
            <a:r>
              <a:rPr lang="en-US" sz="2400" dirty="0"/>
              <a:t> = the trend forecast for period t</a:t>
            </a:r>
          </a:p>
          <a:p>
            <a:pPr lvl="0"/>
            <a:r>
              <a:rPr lang="en-US" sz="2400" dirty="0" err="1"/>
              <a:t>ŝt</a:t>
            </a:r>
            <a:r>
              <a:rPr lang="en-US" sz="2400" dirty="0"/>
              <a:t> = the projected seasonal index for period t, and</a:t>
            </a:r>
          </a:p>
          <a:p>
            <a:pPr lvl="0"/>
            <a:r>
              <a:rPr lang="en-US" sz="2400" dirty="0" err="1"/>
              <a:t>Ŷt</a:t>
            </a:r>
            <a:r>
              <a:rPr lang="en-US" sz="2400" dirty="0"/>
              <a:t> = the combined or composite forecast for period </a:t>
            </a:r>
            <a:r>
              <a:rPr lang="en-US" sz="2400" dirty="0" smtClean="0"/>
              <a:t>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265881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Additive and Multiplicative Seasonal Patterns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781175"/>
            <a:ext cx="7716837" cy="329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88755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Simple Average Method</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1</a:t>
            </a:r>
            <a:r>
              <a:rPr lang="en-US" sz="2400" dirty="0"/>
              <a:t>.	Compute the average demand for each season from past time series data.</a:t>
            </a:r>
          </a:p>
          <a:p>
            <a:pPr lvl="0"/>
            <a:r>
              <a:rPr lang="en-US" sz="2400" dirty="0"/>
              <a:t>2.	Compute the average total demand for the entire time series data.</a:t>
            </a:r>
          </a:p>
          <a:p>
            <a:pPr lvl="0"/>
            <a:r>
              <a:rPr lang="en-US" sz="2400" dirty="0"/>
              <a:t>3.	Divide the average demand for each season (computed in Step 1) by the average total demand (computed in Step 2) to arrive at the seasonal indices for each month</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483667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r>
              <a:rPr lang="en-US" sz="2000" dirty="0"/>
              <a:t>Example 13.6</a:t>
            </a:r>
          </a:p>
        </p:txBody>
      </p:sp>
      <p:sp>
        <p:nvSpPr>
          <p:cNvPr id="7" name="Content Placeholder 6"/>
          <p:cNvSpPr>
            <a:spLocks noGrp="1"/>
          </p:cNvSpPr>
          <p:nvPr>
            <p:ph idx="1"/>
          </p:nvPr>
        </p:nvSpPr>
        <p:spPr>
          <a:xfrm>
            <a:off x="1018219" y="609600"/>
            <a:ext cx="7696200" cy="990600"/>
          </a:xfrm>
        </p:spPr>
        <p:txBody>
          <a:bodyPr>
            <a:noAutofit/>
          </a:bodyPr>
          <a:lstStyle/>
          <a:p>
            <a:pPr lvl="0"/>
            <a:r>
              <a:rPr lang="en-US" sz="1400" dirty="0" smtClean="0"/>
              <a:t>A </a:t>
            </a:r>
            <a:r>
              <a:rPr lang="en-US" sz="1400" dirty="0"/>
              <a:t>Pennsylvania-based cell phone dealer wants to develop monthly seasonal indices for the company’s cell phone demand. Monthly demand data for the past three years (2015 to 2017) are shown in Table 13.5. Compute the seasonal indexes for each month using the simple average method</a:t>
            </a:r>
            <a:r>
              <a:rPr lang="en-US" sz="1400" dirty="0" smtClean="0"/>
              <a:t>.</a:t>
            </a:r>
            <a:endParaRPr lang="en-US" sz="1400" dirty="0"/>
          </a:p>
        </p:txBody>
      </p:sp>
      <p:sp>
        <p:nvSpPr>
          <p:cNvPr id="5" name="Slide Number Placeholder 4"/>
          <p:cNvSpPr>
            <a:spLocks noGrp="1"/>
          </p:cNvSpPr>
          <p:nvPr>
            <p:ph type="sldNum" sz="quarter" idx="12"/>
          </p:nvPr>
        </p:nvSpPr>
        <p:spPr>
          <a:xfrm>
            <a:off x="8686800" y="6532288"/>
            <a:ext cx="457200" cy="325712"/>
          </a:xfrm>
        </p:spPr>
        <p:txBody>
          <a:bodyPr/>
          <a:lstStyle/>
          <a:p>
            <a:fld id="{B6F15528-21DE-4FAA-801E-634DDDAF4B2B}" type="slidenum">
              <a:rPr lang="en-US" smtClean="0"/>
              <a:pPr/>
              <a:t>36</a:t>
            </a:fld>
            <a:endParaRPr lang="en-US" dirty="0"/>
          </a:p>
        </p:txBody>
      </p:sp>
      <p:sp>
        <p:nvSpPr>
          <p:cNvPr id="8" name="Footer Placeholder 3"/>
          <p:cNvSpPr>
            <a:spLocks noGrp="1"/>
          </p:cNvSpPr>
          <p:nvPr>
            <p:ph type="ftr" sz="quarter" idx="11"/>
          </p:nvPr>
        </p:nvSpPr>
        <p:spPr>
          <a:xfrm>
            <a:off x="609600" y="6553199"/>
            <a:ext cx="7010400" cy="299763"/>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524000"/>
            <a:ext cx="73914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64143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533400"/>
          </a:xfrm>
        </p:spPr>
        <p:txBody>
          <a:bodyPr>
            <a:noAutofit/>
          </a:bodyPr>
          <a:lstStyle/>
          <a:p>
            <a:r>
              <a:rPr lang="en-US" sz="1800" dirty="0"/>
              <a:t>Example 13.6 (Cont’d)</a:t>
            </a:r>
          </a:p>
        </p:txBody>
      </p:sp>
      <p:sp>
        <p:nvSpPr>
          <p:cNvPr id="7" name="Content Placeholder 6"/>
          <p:cNvSpPr>
            <a:spLocks noGrp="1"/>
          </p:cNvSpPr>
          <p:nvPr>
            <p:ph idx="1"/>
          </p:nvPr>
        </p:nvSpPr>
        <p:spPr>
          <a:xfrm>
            <a:off x="990600" y="533400"/>
            <a:ext cx="7696200" cy="1600200"/>
          </a:xfrm>
        </p:spPr>
        <p:txBody>
          <a:bodyPr>
            <a:noAutofit/>
          </a:bodyPr>
          <a:lstStyle/>
          <a:p>
            <a:pPr lvl="0"/>
            <a:r>
              <a:rPr lang="en-US" sz="1400" dirty="0"/>
              <a:t> Step 1: Calculate the average demand for each month. For example, the average demand for January is: (90+96+116)/3 = 100.67.</a:t>
            </a:r>
          </a:p>
          <a:p>
            <a:pPr lvl="0"/>
            <a:r>
              <a:rPr lang="en-US" sz="1400" dirty="0"/>
              <a:t>Step 2: Calculate the average total demand from January 2012 to December 2014.</a:t>
            </a:r>
          </a:p>
          <a:p>
            <a:pPr lvl="0"/>
            <a:r>
              <a:rPr lang="en-US" sz="1400" dirty="0"/>
              <a:t>(90+80+…+87+83)/36 = 103.28.</a:t>
            </a:r>
          </a:p>
          <a:p>
            <a:pPr lvl="0"/>
            <a:r>
              <a:rPr lang="en-US" sz="1400" dirty="0"/>
              <a:t>Step 3: Divide the average demand for each month by the average total demand to get the seasonal indices. For example the seasonal index for January </a:t>
            </a:r>
            <a:r>
              <a:rPr lang="en-US" sz="1400" dirty="0" smtClean="0"/>
              <a:t>is: 100.67/103.28 </a:t>
            </a:r>
            <a:r>
              <a:rPr lang="en-US" sz="1400" dirty="0"/>
              <a:t>= </a:t>
            </a:r>
            <a:r>
              <a:rPr lang="en-US" sz="1400" dirty="0" smtClean="0"/>
              <a:t>0.97</a:t>
            </a:r>
            <a:endParaRPr lang="en-US" sz="1400" dirty="0"/>
          </a:p>
        </p:txBody>
      </p:sp>
      <p:sp>
        <p:nvSpPr>
          <p:cNvPr id="5" name="Slide Number Placeholder 4"/>
          <p:cNvSpPr>
            <a:spLocks noGrp="1"/>
          </p:cNvSpPr>
          <p:nvPr>
            <p:ph type="sldNum" sz="quarter" idx="12"/>
          </p:nvPr>
        </p:nvSpPr>
        <p:spPr>
          <a:xfrm>
            <a:off x="8703906" y="6553200"/>
            <a:ext cx="457200" cy="304800"/>
          </a:xfrm>
        </p:spPr>
        <p:txBody>
          <a:bodyPr/>
          <a:lstStyle/>
          <a:p>
            <a:fld id="{B6F15528-21DE-4FAA-801E-634DDDAF4B2B}" type="slidenum">
              <a:rPr lang="en-US" smtClean="0"/>
              <a:pPr/>
              <a:t>37</a:t>
            </a:fld>
            <a:endParaRPr lang="en-US" dirty="0"/>
          </a:p>
        </p:txBody>
      </p:sp>
      <p:sp>
        <p:nvSpPr>
          <p:cNvPr id="8" name="Footer Placeholder 3"/>
          <p:cNvSpPr>
            <a:spLocks noGrp="1"/>
          </p:cNvSpPr>
          <p:nvPr>
            <p:ph type="ftr" sz="quarter" idx="11"/>
          </p:nvPr>
        </p:nvSpPr>
        <p:spPr>
          <a:xfrm>
            <a:off x="609600" y="6553200"/>
            <a:ext cx="7010400" cy="293914"/>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199" y="2105608"/>
            <a:ext cx="7510679" cy="4377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67147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457200"/>
          </a:xfrm>
        </p:spPr>
        <p:txBody>
          <a:bodyPr>
            <a:noAutofit/>
          </a:bodyPr>
          <a:lstStyle/>
          <a:p>
            <a:r>
              <a:rPr lang="en-US" sz="2000" dirty="0"/>
              <a:t>Example 13.6 (Cont’d)</a:t>
            </a:r>
          </a:p>
        </p:txBody>
      </p:sp>
      <p:sp>
        <p:nvSpPr>
          <p:cNvPr id="7" name="Content Placeholder 6"/>
          <p:cNvSpPr>
            <a:spLocks noGrp="1"/>
          </p:cNvSpPr>
          <p:nvPr>
            <p:ph idx="1"/>
          </p:nvPr>
        </p:nvSpPr>
        <p:spPr>
          <a:xfrm>
            <a:off x="990600" y="533400"/>
            <a:ext cx="7696200" cy="1752600"/>
          </a:xfrm>
        </p:spPr>
        <p:txBody>
          <a:bodyPr>
            <a:noAutofit/>
          </a:bodyPr>
          <a:lstStyle/>
          <a:p>
            <a:pPr lvl="0"/>
            <a:r>
              <a:rPr lang="en-US" sz="1600" dirty="0"/>
              <a:t> Step 1: Calculate the average demand for each month. </a:t>
            </a:r>
            <a:r>
              <a:rPr lang="en-US" sz="1600" dirty="0" smtClean="0"/>
              <a:t>January: </a:t>
            </a:r>
            <a:r>
              <a:rPr lang="en-US" sz="1600" dirty="0"/>
              <a:t>(90+96+116)/3 = 100.67.</a:t>
            </a:r>
          </a:p>
          <a:p>
            <a:pPr lvl="0"/>
            <a:r>
              <a:rPr lang="en-US" sz="1600" dirty="0"/>
              <a:t>Step 2: Calculate the average total demand from </a:t>
            </a:r>
            <a:r>
              <a:rPr lang="en-US" sz="1600" dirty="0" smtClean="0"/>
              <a:t>Jan </a:t>
            </a:r>
            <a:r>
              <a:rPr lang="en-US" sz="1600" dirty="0"/>
              <a:t>2012 to </a:t>
            </a:r>
            <a:r>
              <a:rPr lang="en-US" sz="1600" dirty="0" smtClean="0"/>
              <a:t>Dec 2014: (</a:t>
            </a:r>
            <a:r>
              <a:rPr lang="en-US" sz="1600" dirty="0"/>
              <a:t>90+80+…+87+83)/36 = 103.28.</a:t>
            </a:r>
          </a:p>
          <a:p>
            <a:pPr lvl="0"/>
            <a:r>
              <a:rPr lang="en-US" sz="1600" dirty="0"/>
              <a:t>Step 3: Divide the average demand for each month by the average total demand to get the seasonal indices. </a:t>
            </a:r>
            <a:r>
              <a:rPr lang="en-US" sz="1600" dirty="0" smtClean="0"/>
              <a:t>January: 100.67/103.28 </a:t>
            </a:r>
            <a:r>
              <a:rPr lang="en-US" sz="1600" dirty="0"/>
              <a:t>= </a:t>
            </a:r>
            <a:r>
              <a:rPr lang="en-US" sz="1600" dirty="0" smtClean="0"/>
              <a:t>0.97</a:t>
            </a:r>
            <a:endParaRPr lang="en-US" sz="16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38</a:t>
            </a:fld>
            <a:endParaRPr lang="en-US" dirty="0"/>
          </a:p>
        </p:txBody>
      </p:sp>
      <p:sp>
        <p:nvSpPr>
          <p:cNvPr id="8" name="Footer Placeholder 3"/>
          <p:cNvSpPr>
            <a:spLocks noGrp="1"/>
          </p:cNvSpPr>
          <p:nvPr>
            <p:ph type="ftr" sz="quarter" idx="11"/>
          </p:nvPr>
        </p:nvSpPr>
        <p:spPr>
          <a:xfrm>
            <a:off x="609600" y="6477789"/>
            <a:ext cx="7010400" cy="365125"/>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209800"/>
            <a:ext cx="7412037" cy="4129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50197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Centered Moving Average Method</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Step </a:t>
            </a:r>
            <a:r>
              <a:rPr lang="en-US" sz="2400" dirty="0"/>
              <a:t>1:  For the demand </a:t>
            </a:r>
            <a:r>
              <a:rPr lang="en-US" sz="2400" dirty="0" smtClean="0"/>
              <a:t>data, </a:t>
            </a:r>
            <a:r>
              <a:rPr lang="en-US" sz="2400" dirty="0"/>
              <a:t>calculate a moving average equal to the length of the season</a:t>
            </a:r>
            <a:r>
              <a:rPr lang="en-US" sz="2400" dirty="0" smtClean="0"/>
              <a:t>.</a:t>
            </a:r>
          </a:p>
          <a:p>
            <a:pPr lvl="0"/>
            <a:r>
              <a:rPr lang="en-US" sz="2400" dirty="0" smtClean="0"/>
              <a:t>Step </a:t>
            </a:r>
            <a:r>
              <a:rPr lang="en-US" sz="2400" dirty="0"/>
              <a:t>2: Center the moving averages</a:t>
            </a:r>
            <a:r>
              <a:rPr lang="en-US" sz="2400" dirty="0" smtClean="0"/>
              <a:t>.</a:t>
            </a:r>
          </a:p>
          <a:p>
            <a:pPr lvl="0"/>
            <a:r>
              <a:rPr lang="en-US" sz="2400" dirty="0" smtClean="0"/>
              <a:t>Step </a:t>
            </a:r>
            <a:r>
              <a:rPr lang="en-US" sz="2400" dirty="0"/>
              <a:t>3: Calculate the ratio of actual demand to the centered moving average </a:t>
            </a:r>
            <a:r>
              <a:rPr lang="en-US" sz="2400" dirty="0" smtClean="0"/>
              <a:t>value.</a:t>
            </a:r>
            <a:endParaRPr lang="en-US" sz="2400" dirty="0"/>
          </a:p>
          <a:p>
            <a:pPr lvl="0"/>
            <a:r>
              <a:rPr lang="en-US" sz="2400" dirty="0"/>
              <a:t>Step 4:  </a:t>
            </a:r>
            <a:r>
              <a:rPr lang="en-US" sz="2400" dirty="0" smtClean="0"/>
              <a:t>For each seasonal period calculate </a:t>
            </a:r>
            <a:r>
              <a:rPr lang="en-US" sz="2400" dirty="0"/>
              <a:t>an unadjusted seasonal index by averaging the ratio of values </a:t>
            </a:r>
            <a:r>
              <a:rPr lang="en-US" sz="2400" dirty="0" smtClean="0"/>
              <a:t>calculated for that period in Step 3. </a:t>
            </a:r>
            <a:endParaRPr lang="en-US" sz="2400" dirty="0"/>
          </a:p>
          <a:p>
            <a:pPr lvl="0"/>
            <a:r>
              <a:rPr lang="en-US" sz="2400" dirty="0"/>
              <a:t>Step 5: Adjust the total of the seasonal indices to equal the number of seasons in a year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83561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Challenges </a:t>
            </a:r>
            <a:r>
              <a:rPr lang="en-US" sz="2400" dirty="0"/>
              <a:t>in Forecasting Demand for L.L. Bean’s Famous “Duck Boots”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rapid increase in popularity </a:t>
            </a:r>
            <a:r>
              <a:rPr lang="en-US" sz="2400" dirty="0" smtClean="0"/>
              <a:t>of Duck boots caught </a:t>
            </a:r>
            <a:r>
              <a:rPr lang="en-US" sz="2400" dirty="0"/>
              <a:t>the company by surprise and has left them scrambling to adjust their sales forecasts for future demand for the boots</a:t>
            </a:r>
            <a:r>
              <a:rPr lang="en-US" sz="2400" dirty="0" smtClean="0"/>
              <a:t>.</a:t>
            </a:r>
            <a:endParaRPr lang="en-US" sz="2400" dirty="0"/>
          </a:p>
          <a:p>
            <a:pPr lvl="0"/>
            <a:r>
              <a:rPr lang="en-US" sz="2400" dirty="0"/>
              <a:t>Why can’t L.L. Bean keep up with demand</a:t>
            </a:r>
            <a:r>
              <a:rPr lang="en-US" sz="2400" dirty="0" smtClean="0"/>
              <a:t>?</a:t>
            </a:r>
          </a:p>
          <a:p>
            <a:pPr lvl="0"/>
            <a:r>
              <a:rPr lang="en-US" sz="2400" dirty="0" smtClean="0"/>
              <a:t>Their </a:t>
            </a:r>
            <a:r>
              <a:rPr lang="en-US" sz="2400" dirty="0"/>
              <a:t>decision to keep all manufacturing </a:t>
            </a:r>
            <a:r>
              <a:rPr lang="en-US" sz="2400" dirty="0" smtClean="0"/>
              <a:t>local.</a:t>
            </a:r>
          </a:p>
          <a:p>
            <a:pPr lvl="0"/>
            <a:r>
              <a:rPr lang="en-US" sz="2400" dirty="0" smtClean="0"/>
              <a:t>Developing </a:t>
            </a:r>
            <a:r>
              <a:rPr lang="en-US" sz="2400" dirty="0"/>
              <a:t>forecasts for demand year-to-year</a:t>
            </a:r>
            <a:r>
              <a:rPr lang="en-US" sz="2400" dirty="0" smtClean="0"/>
              <a:t>.</a:t>
            </a:r>
          </a:p>
          <a:p>
            <a:pPr lvl="0"/>
            <a:r>
              <a:rPr lang="en-US" sz="2400" dirty="0" smtClean="0"/>
              <a:t>Fad items, with </a:t>
            </a:r>
            <a:r>
              <a:rPr lang="en-US" sz="2400" dirty="0"/>
              <a:t>a short life-cycle, high initial demand, and equally strong drop-off, </a:t>
            </a:r>
            <a:r>
              <a:rPr lang="en-US" sz="2400" dirty="0" smtClean="0"/>
              <a:t>are </a:t>
            </a:r>
            <a:r>
              <a:rPr lang="en-US" sz="2400" dirty="0"/>
              <a:t>hard to predict and as a result, make demand forecasting very inaccurate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722245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7322"/>
            <a:ext cx="7696200" cy="800878"/>
          </a:xfrm>
        </p:spPr>
        <p:txBody>
          <a:bodyPr>
            <a:noAutofit/>
          </a:bodyPr>
          <a:lstStyle/>
          <a:p>
            <a:r>
              <a:rPr lang="en-US" sz="2400" dirty="0"/>
              <a:t>Example 13.7</a:t>
            </a:r>
          </a:p>
        </p:txBody>
      </p:sp>
      <p:sp>
        <p:nvSpPr>
          <p:cNvPr id="7" name="Content Placeholder 6"/>
          <p:cNvSpPr>
            <a:spLocks noGrp="1"/>
          </p:cNvSpPr>
          <p:nvPr>
            <p:ph idx="1"/>
          </p:nvPr>
        </p:nvSpPr>
        <p:spPr>
          <a:xfrm>
            <a:off x="1028700" y="1066800"/>
            <a:ext cx="7696200" cy="1447800"/>
          </a:xfrm>
        </p:spPr>
        <p:txBody>
          <a:bodyPr>
            <a:noAutofit/>
          </a:bodyPr>
          <a:lstStyle/>
          <a:p>
            <a:pPr lvl="0"/>
            <a:r>
              <a:rPr lang="en-US" sz="2400" dirty="0" smtClean="0"/>
              <a:t>An </a:t>
            </a:r>
            <a:r>
              <a:rPr lang="en-US" sz="2400" dirty="0"/>
              <a:t>electronics store has recorded the following quarterly sales of computers for the last four years (see Table 13.6). Compute the quarterly seasonal indices using the centered moving average method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771194"/>
            <a:ext cx="8229600" cy="1572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19892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a:t>
            </a:r>
            <a:r>
              <a:rPr lang="en-US" sz="2400" dirty="0" smtClean="0"/>
              <a:t>13.7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374" y="1292290"/>
            <a:ext cx="8303418" cy="440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371400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Linear Trend Multiplicative Method</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Step </a:t>
            </a:r>
            <a:r>
              <a:rPr lang="en-US" sz="2400" dirty="0"/>
              <a:t>1: Deseasonalize the actual demand in each period by dividing by the seasonal index for that period. </a:t>
            </a:r>
            <a:endParaRPr lang="en-US" sz="2400" dirty="0" smtClean="0"/>
          </a:p>
          <a:p>
            <a:pPr lvl="1"/>
            <a:r>
              <a:rPr lang="en-US" sz="2000" dirty="0" smtClean="0"/>
              <a:t>Deseasonalizing </a:t>
            </a:r>
            <a:r>
              <a:rPr lang="en-US" sz="2000" dirty="0"/>
              <a:t>means eliminating the seasonal variations in demand data so that the resulting time series data reflect only the trend values.</a:t>
            </a:r>
          </a:p>
          <a:p>
            <a:pPr lvl="0"/>
            <a:r>
              <a:rPr lang="en-US" sz="2400" dirty="0"/>
              <a:t>Step 2: Construct a linear trend equation with the </a:t>
            </a:r>
            <a:r>
              <a:rPr lang="en-US" sz="2400" dirty="0" err="1"/>
              <a:t>deseasonalized</a:t>
            </a:r>
            <a:r>
              <a:rPr lang="en-US" sz="2400" dirty="0"/>
              <a:t> data.</a:t>
            </a:r>
          </a:p>
          <a:p>
            <a:pPr lvl="0"/>
            <a:r>
              <a:rPr lang="en-US" sz="2400" dirty="0"/>
              <a:t>Step 3: Using the linear trend equation, generate the trend forecast for the desired future period.</a:t>
            </a:r>
          </a:p>
          <a:p>
            <a:pPr lvl="0"/>
            <a:r>
              <a:rPr lang="en-US" sz="2400" dirty="0"/>
              <a:t>Step 4: Multiply the trend forecast by the seasonal index for that period to arrive at a seasonalized forecast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344092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r>
              <a:rPr lang="en-US" sz="2000" dirty="0"/>
              <a:t>Example 13.8</a:t>
            </a:r>
          </a:p>
        </p:txBody>
      </p:sp>
      <p:sp>
        <p:nvSpPr>
          <p:cNvPr id="7" name="Content Placeholder 6"/>
          <p:cNvSpPr>
            <a:spLocks noGrp="1"/>
          </p:cNvSpPr>
          <p:nvPr>
            <p:ph idx="1"/>
          </p:nvPr>
        </p:nvSpPr>
        <p:spPr>
          <a:xfrm>
            <a:off x="838200" y="990600"/>
            <a:ext cx="7772400" cy="1295400"/>
          </a:xfrm>
        </p:spPr>
        <p:txBody>
          <a:bodyPr>
            <a:noAutofit/>
          </a:bodyPr>
          <a:lstStyle/>
          <a:p>
            <a:pPr lvl="0"/>
            <a:r>
              <a:rPr lang="en-US" sz="2000" dirty="0" smtClean="0"/>
              <a:t>An </a:t>
            </a:r>
            <a:r>
              <a:rPr lang="en-US" sz="2000" dirty="0"/>
              <a:t>electronics store has recorded the following quarterly sales of computers along with the quarterly seasonal indices for the last four years (see Table 13.7). Compute seasonalized forecasts for the four quarters for year 5. </a:t>
            </a:r>
          </a:p>
          <a:p>
            <a:pPr marL="0" lvl="0" indent="0">
              <a:buNone/>
            </a:pPr>
            <a:endParaRPr lang="en-US" sz="2400" dirty="0"/>
          </a:p>
        </p:txBody>
      </p:sp>
      <p:sp>
        <p:nvSpPr>
          <p:cNvPr id="5" name="Slide Number Placeholder 4"/>
          <p:cNvSpPr>
            <a:spLocks noGrp="1"/>
          </p:cNvSpPr>
          <p:nvPr>
            <p:ph type="sldNum" sz="quarter" idx="12"/>
          </p:nvPr>
        </p:nvSpPr>
        <p:spPr>
          <a:xfrm>
            <a:off x="8686800" y="6553200"/>
            <a:ext cx="457200" cy="286139"/>
          </a:xfrm>
        </p:spPr>
        <p:txBody>
          <a:bodyPr/>
          <a:lstStyle/>
          <a:p>
            <a:fld id="{B6F15528-21DE-4FAA-801E-634DDDAF4B2B}" type="slidenum">
              <a:rPr lang="en-US" smtClean="0"/>
              <a:pPr/>
              <a:t>43</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2228" y="2307771"/>
            <a:ext cx="6850247"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776538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Techniques for Evaluating Cyclical Variations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Cyclical variations caused by economic or business conditions (such as a recession or boom, for example) form wavelike oscillations about the trend line; they usually last for more than a year. </a:t>
            </a:r>
            <a:endParaRPr lang="en-US" sz="2400" dirty="0"/>
          </a:p>
          <a:p>
            <a:pPr lvl="0"/>
            <a:r>
              <a:rPr lang="en-US" sz="2400" dirty="0"/>
              <a:t>Leading indicators are frequently used to track cyclical fluctuations. </a:t>
            </a:r>
            <a:endParaRPr lang="en-US" sz="2400" dirty="0" smtClean="0"/>
          </a:p>
          <a:p>
            <a:pPr lvl="0"/>
            <a:r>
              <a:rPr lang="en-US" sz="2400" dirty="0" smtClean="0"/>
              <a:t>These </a:t>
            </a:r>
            <a:r>
              <a:rPr lang="en-US" sz="2400" dirty="0"/>
              <a:t>are variables such as the number of housing starts in the economy, number of unemployment insurance claims, inventory changes, and stock prices. </a:t>
            </a:r>
            <a:endParaRPr lang="en-US" sz="2400" dirty="0" smtClean="0"/>
          </a:p>
          <a:p>
            <a:pPr lvl="0"/>
            <a:r>
              <a:rPr lang="en-US" sz="2400" dirty="0" smtClean="0"/>
              <a:t>Changes </a:t>
            </a:r>
            <a:r>
              <a:rPr lang="en-US" sz="2400" dirty="0"/>
              <a:t>in the values of leading indicators typically precede changes in the </a:t>
            </a:r>
            <a:r>
              <a:rPr lang="en-US" sz="2400" dirty="0" smtClean="0"/>
              <a:t>economy.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221185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Linear Regression Analysis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In the </a:t>
            </a:r>
            <a:r>
              <a:rPr lang="en-US" sz="2400" dirty="0"/>
              <a:t>regression equation, we </a:t>
            </a:r>
            <a:r>
              <a:rPr lang="en-US" sz="2400" dirty="0" smtClean="0"/>
              <a:t>assume </a:t>
            </a:r>
            <a:r>
              <a:rPr lang="en-US" sz="2400" dirty="0"/>
              <a:t>that the dependent variable demand (Y) is a function of the independent </a:t>
            </a:r>
            <a:r>
              <a:rPr lang="en-US" sz="2400" dirty="0" smtClean="0"/>
              <a:t>variable. </a:t>
            </a:r>
          </a:p>
          <a:p>
            <a:pPr lvl="0"/>
            <a:r>
              <a:rPr lang="en-US" sz="2400" dirty="0" smtClean="0"/>
              <a:t>The </a:t>
            </a:r>
            <a:r>
              <a:rPr lang="en-US" sz="2400" dirty="0"/>
              <a:t>linear regression technique can be used </a:t>
            </a:r>
            <a:r>
              <a:rPr lang="en-US" sz="2400" dirty="0" smtClean="0"/>
              <a:t>to </a:t>
            </a:r>
            <a:r>
              <a:rPr lang="en-US" sz="2400" dirty="0"/>
              <a:t>determine the association or relationship between two variables.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856540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Linear Regression Analysis (Cont’d)</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Suppose the </a:t>
            </a:r>
            <a:r>
              <a:rPr lang="en-US" sz="2400" dirty="0"/>
              <a:t>demand for houses is a function of price. </a:t>
            </a:r>
            <a:endParaRPr lang="en-US" sz="2400" dirty="0" smtClean="0"/>
          </a:p>
          <a:p>
            <a:pPr lvl="0"/>
            <a:r>
              <a:rPr lang="en-US" sz="2400" dirty="0" smtClean="0"/>
              <a:t>If that is the </a:t>
            </a:r>
            <a:r>
              <a:rPr lang="en-US" sz="2400" dirty="0"/>
              <a:t>case, the price is the independent or predictor variable, and demand is the dependent or predicted variable.  </a:t>
            </a:r>
            <a:endParaRPr lang="en-US" sz="2400" dirty="0" smtClean="0"/>
          </a:p>
          <a:p>
            <a:pPr lvl="0"/>
            <a:r>
              <a:rPr lang="en-US" sz="2400" dirty="0" smtClean="0"/>
              <a:t>We </a:t>
            </a:r>
            <a:r>
              <a:rPr lang="en-US" sz="2400" dirty="0"/>
              <a:t>can then use regression for forecasting purposes. </a:t>
            </a:r>
            <a:endParaRPr lang="en-US" sz="2400" dirty="0" smtClean="0"/>
          </a:p>
          <a:p>
            <a:pPr lvl="0"/>
            <a:r>
              <a:rPr lang="en-US" sz="2400" dirty="0" smtClean="0"/>
              <a:t>The </a:t>
            </a:r>
            <a:r>
              <a:rPr lang="en-US" sz="2400" dirty="0"/>
              <a:t>procedure for using the linear regression equation is </a:t>
            </a:r>
            <a:r>
              <a:rPr lang="en-US" sz="2400" dirty="0" smtClean="0"/>
              <a:t>the </a:t>
            </a:r>
            <a:r>
              <a:rPr lang="en-US" sz="2400" dirty="0"/>
              <a:t>least-squares method. </a:t>
            </a:r>
            <a:endParaRPr lang="en-US" sz="2400" dirty="0" smtClean="0"/>
          </a:p>
          <a:p>
            <a:pPr lvl="0"/>
            <a:r>
              <a:rPr lang="en-US" sz="2400" dirty="0" smtClean="0"/>
              <a:t>The </a:t>
            </a:r>
            <a:r>
              <a:rPr lang="en-US" sz="2400" dirty="0"/>
              <a:t>linear regression </a:t>
            </a:r>
            <a:r>
              <a:rPr lang="en-US" sz="2400" dirty="0" smtClean="0"/>
              <a:t>equation:</a:t>
            </a:r>
            <a:endParaRPr lang="en-US" sz="2400" dirty="0"/>
          </a:p>
          <a:p>
            <a:pPr lvl="0"/>
            <a:r>
              <a:rPr lang="en-US" sz="2400" dirty="0"/>
              <a:t> 		</a:t>
            </a:r>
            <a:r>
              <a:rPr lang="en-US" sz="2400" dirty="0" err="1"/>
              <a:t>yc</a:t>
            </a:r>
            <a:r>
              <a:rPr lang="en-US" sz="2400" dirty="0"/>
              <a:t> = a + </a:t>
            </a:r>
            <a:r>
              <a:rPr lang="en-US" sz="2400" dirty="0" err="1" smtClean="0"/>
              <a:t>bxi</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600339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r>
              <a:rPr lang="en-US" sz="2000" dirty="0"/>
              <a:t>Example 13.9</a:t>
            </a:r>
          </a:p>
        </p:txBody>
      </p:sp>
      <p:sp>
        <p:nvSpPr>
          <p:cNvPr id="7" name="Content Placeholder 6"/>
          <p:cNvSpPr>
            <a:spLocks noGrp="1"/>
          </p:cNvSpPr>
          <p:nvPr>
            <p:ph idx="1"/>
          </p:nvPr>
        </p:nvSpPr>
        <p:spPr>
          <a:xfrm>
            <a:off x="990600" y="1143000"/>
            <a:ext cx="7696200" cy="2286000"/>
          </a:xfrm>
        </p:spPr>
        <p:txBody>
          <a:bodyPr>
            <a:noAutofit/>
          </a:bodyPr>
          <a:lstStyle/>
          <a:p>
            <a:pPr lvl="0"/>
            <a:r>
              <a:rPr lang="en-US" sz="1800" dirty="0" smtClean="0"/>
              <a:t>Milton </a:t>
            </a:r>
            <a:r>
              <a:rPr lang="en-US" sz="1800" dirty="0"/>
              <a:t>Tile and Carpet Store, located in Odessa, Texas, wants to forecast demand for its ceramic tiles. The store manager, Jessica Milton, believes that the store’s tile sales are directly related to the number of new housing starts in Ector County. </a:t>
            </a:r>
            <a:r>
              <a:rPr lang="en-US" sz="1800" dirty="0" smtClean="0"/>
              <a:t>Table </a:t>
            </a:r>
            <a:r>
              <a:rPr lang="en-US" sz="1800" dirty="0"/>
              <a:t>13.8 </a:t>
            </a:r>
            <a:r>
              <a:rPr lang="en-US" sz="1800" dirty="0" smtClean="0"/>
              <a:t>shows </a:t>
            </a:r>
            <a:r>
              <a:rPr lang="en-US" sz="1800" dirty="0"/>
              <a:t>the number of monthly house construction permits issued and Milton’s </a:t>
            </a:r>
            <a:r>
              <a:rPr lang="en-US" sz="1800" dirty="0" smtClean="0"/>
              <a:t>ceramic </a:t>
            </a:r>
            <a:r>
              <a:rPr lang="en-US" sz="1800" dirty="0"/>
              <a:t>tile sales</a:t>
            </a:r>
            <a:r>
              <a:rPr lang="en-US" sz="1800" dirty="0" smtClean="0"/>
              <a:t>.</a:t>
            </a:r>
            <a:endParaRPr lang="en-US" sz="1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092229"/>
            <a:ext cx="8458200" cy="2083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85240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a:t>
            </a:r>
            <a:r>
              <a:rPr lang="en-US" sz="2400" dirty="0" smtClean="0"/>
              <a:t>13.9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424106"/>
            <a:ext cx="8382000" cy="4500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7563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74576" y="152400"/>
            <a:ext cx="7696200" cy="1066800"/>
          </a:xfrm>
        </p:spPr>
        <p:txBody>
          <a:bodyPr>
            <a:noAutofit/>
          </a:bodyPr>
          <a:lstStyle/>
          <a:p>
            <a:r>
              <a:rPr lang="en-US" sz="2400" dirty="0"/>
              <a:t>Example </a:t>
            </a:r>
            <a:r>
              <a:rPr lang="en-US" sz="2400" dirty="0" smtClean="0"/>
              <a:t>13.9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657" y="1219200"/>
            <a:ext cx="8305800" cy="5153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76302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Introduction to Forecasting and </a:t>
            </a:r>
            <a:r>
              <a:rPr lang="en-US" sz="2400" dirty="0"/>
              <a:t>I</a:t>
            </a:r>
            <a:r>
              <a:rPr lang="en-US" sz="2400" dirty="0" smtClean="0"/>
              <a:t>ts Applications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69403"/>
            <a:ext cx="8458200" cy="238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18491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Multiple Linear Regression Analysis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 </a:t>
            </a:r>
            <a:r>
              <a:rPr lang="en-US" sz="2400" dirty="0"/>
              <a:t>multiple linear regression </a:t>
            </a:r>
            <a:r>
              <a:rPr lang="en-US" sz="2400" dirty="0" smtClean="0"/>
              <a:t>is </a:t>
            </a:r>
            <a:r>
              <a:rPr lang="en-US" sz="2400" dirty="0"/>
              <a:t>used when several independent variables affect a dependent </a:t>
            </a:r>
            <a:r>
              <a:rPr lang="en-US" sz="2400" dirty="0" smtClean="0"/>
              <a:t>variable.</a:t>
            </a:r>
          </a:p>
          <a:p>
            <a:pPr lvl="0"/>
            <a:r>
              <a:rPr lang="en-US" sz="2400" dirty="0" smtClean="0"/>
              <a:t>The </a:t>
            </a:r>
            <a:r>
              <a:rPr lang="en-US" sz="2400" dirty="0"/>
              <a:t>formula for </a:t>
            </a:r>
            <a:r>
              <a:rPr lang="en-US" sz="2400" dirty="0" smtClean="0"/>
              <a:t>multiple </a:t>
            </a:r>
            <a:r>
              <a:rPr lang="en-US" sz="2400" dirty="0"/>
              <a:t>linear regression </a:t>
            </a:r>
            <a:r>
              <a:rPr lang="en-US" sz="2400" dirty="0" smtClean="0"/>
              <a:t>equation:</a:t>
            </a:r>
            <a:endParaRPr lang="en-US" sz="2400" dirty="0"/>
          </a:p>
          <a:p>
            <a:pPr lvl="0"/>
            <a:r>
              <a:rPr lang="en-US" sz="2400" dirty="0" err="1"/>
              <a:t>yc</a:t>
            </a:r>
            <a:r>
              <a:rPr lang="en-US" sz="2400" dirty="0"/>
              <a:t> = b0 + b1x1 + b2x2 + b3x3+ … + </a:t>
            </a:r>
            <a:r>
              <a:rPr lang="en-US" sz="2400" dirty="0" err="1"/>
              <a:t>bixi</a:t>
            </a:r>
            <a:endParaRPr lang="en-US" sz="2400" dirty="0"/>
          </a:p>
          <a:p>
            <a:pPr lvl="0"/>
            <a:r>
              <a:rPr lang="en-US" sz="2400" dirty="0"/>
              <a:t> where </a:t>
            </a:r>
          </a:p>
          <a:p>
            <a:pPr lvl="0"/>
            <a:r>
              <a:rPr lang="en-US" sz="2400" dirty="0" err="1"/>
              <a:t>yc</a:t>
            </a:r>
            <a:r>
              <a:rPr lang="en-US" sz="2400" dirty="0"/>
              <a:t> is the computed value of the dependent variable</a:t>
            </a:r>
          </a:p>
          <a:p>
            <a:pPr lvl="0"/>
            <a:r>
              <a:rPr lang="en-US" sz="2400" dirty="0"/>
              <a:t>x1, x2, x3, and xi are the independent variables</a:t>
            </a:r>
          </a:p>
          <a:p>
            <a:pPr lvl="0"/>
            <a:r>
              <a:rPr lang="en-US" sz="2400" dirty="0"/>
              <a:t>b0, b1, b2, b3, and bi, and so on, are the regression coefficients and represent the amount by which y changes for a unit change in xi, assuming all other independent variables are held </a:t>
            </a:r>
            <a:r>
              <a:rPr lang="en-US" sz="2400" dirty="0" smtClean="0"/>
              <a:t>constant.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480937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Measuring and Monitoring the Accuracy of Forecasting Methods </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mean absolute deviation (MAD) </a:t>
            </a:r>
            <a:r>
              <a:rPr lang="en-US" sz="2400" dirty="0" smtClean="0"/>
              <a:t>is </a:t>
            </a:r>
            <a:r>
              <a:rPr lang="en-US" sz="2400" dirty="0"/>
              <a:t>the average of the sum of the absolute differences between the actual and the forecasted demand </a:t>
            </a:r>
            <a:r>
              <a:rPr lang="en-US" sz="2400" dirty="0" smtClean="0"/>
              <a:t>and </a:t>
            </a:r>
            <a:r>
              <a:rPr lang="en-US" sz="2400" dirty="0"/>
              <a:t>is given by:</a:t>
            </a:r>
          </a:p>
          <a:p>
            <a:pPr marL="0" lvl="0" indent="0">
              <a:buNone/>
            </a:pPr>
            <a:r>
              <a:rPr lang="en-US" sz="2400" dirty="0"/>
              <a:t>	</a:t>
            </a:r>
            <a:endParaRPr lang="en-US" sz="2400" dirty="0" smtClean="0"/>
          </a:p>
          <a:p>
            <a:pPr lvl="0"/>
            <a:endParaRPr lang="en-US" sz="2400" dirty="0"/>
          </a:p>
          <a:p>
            <a:pPr lvl="0"/>
            <a:endParaRPr lang="en-US" sz="2400" dirty="0" smtClean="0"/>
          </a:p>
          <a:p>
            <a:pPr lvl="0"/>
            <a:endParaRPr lang="en-US" sz="2400" dirty="0"/>
          </a:p>
          <a:p>
            <a:pPr lvl="0"/>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4" name="Group 3"/>
          <p:cNvGrpSpPr/>
          <p:nvPr/>
        </p:nvGrpSpPr>
        <p:grpSpPr>
          <a:xfrm>
            <a:off x="1447800" y="2895600"/>
            <a:ext cx="7273159" cy="2895600"/>
            <a:chOff x="1447800" y="2895600"/>
            <a:chExt cx="7273159" cy="2895600"/>
          </a:xfrm>
        </p:grpSpPr>
        <p:pic>
          <p:nvPicPr>
            <p:cNvPr id="2" name="Picture 1"/>
            <p:cNvPicPr>
              <a:picLocks noChangeAspect="1"/>
            </p:cNvPicPr>
            <p:nvPr/>
          </p:nvPicPr>
          <p:blipFill rotWithShape="1">
            <a:blip r:embed="rId2" cstate="print"/>
            <a:srcRect l="15096" r="48604" b="81614"/>
            <a:stretch/>
          </p:blipFill>
          <p:spPr>
            <a:xfrm>
              <a:off x="1447800" y="2895600"/>
              <a:ext cx="1981200" cy="802071"/>
            </a:xfrm>
            <a:prstGeom prst="rect">
              <a:avLst/>
            </a:prstGeom>
          </p:spPr>
        </p:pic>
        <p:pic>
          <p:nvPicPr>
            <p:cNvPr id="9" name="Picture 8"/>
            <p:cNvPicPr>
              <a:picLocks noChangeAspect="1"/>
            </p:cNvPicPr>
            <p:nvPr/>
          </p:nvPicPr>
          <p:blipFill rotWithShape="1">
            <a:blip r:embed="rId2" cstate="print"/>
            <a:srcRect l="-958" t="37738" r="4625" b="-4114"/>
            <a:stretch/>
          </p:blipFill>
          <p:spPr>
            <a:xfrm>
              <a:off x="3463159" y="2895600"/>
              <a:ext cx="5257800" cy="2895600"/>
            </a:xfrm>
            <a:prstGeom prst="rect">
              <a:avLst/>
            </a:prstGeom>
          </p:spPr>
        </p:pic>
      </p:grpSp>
    </p:spTree>
    <p:extLst>
      <p:ext uri="{BB962C8B-B14F-4D97-AF65-F5344CB8AC3E}">
        <p14:creationId xmlns:p14="http://schemas.microsoft.com/office/powerpoint/2010/main" val="20270437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CSE, Bias, MSE</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cumulative sum error (CSE</a:t>
            </a:r>
            <a:r>
              <a:rPr lang="en-US" sz="2400" dirty="0" smtClean="0"/>
              <a:t>) </a:t>
            </a:r>
            <a:r>
              <a:rPr lang="en-US" sz="2400" dirty="0"/>
              <a:t>is the sum of the differences between the actual and the forecasted demand values</a:t>
            </a:r>
            <a:r>
              <a:rPr lang="en-US" sz="2400" dirty="0" smtClean="0"/>
              <a:t>:</a:t>
            </a:r>
            <a:r>
              <a:rPr lang="en-US" sz="2400" dirty="0"/>
              <a:t>	CSE = ∑(At - Ft)</a:t>
            </a:r>
          </a:p>
          <a:p>
            <a:pPr lvl="0"/>
            <a:r>
              <a:rPr lang="en-US" sz="2400" dirty="0" smtClean="0"/>
              <a:t>The </a:t>
            </a:r>
            <a:r>
              <a:rPr lang="en-US" sz="2400" dirty="0"/>
              <a:t>bias is the average value of the CSE, its formula is: 	Bias = ∑(At - Ft)/n</a:t>
            </a:r>
          </a:p>
          <a:p>
            <a:pPr lvl="0"/>
            <a:r>
              <a:rPr lang="en-US" sz="2400" dirty="0" smtClean="0"/>
              <a:t>The </a:t>
            </a:r>
            <a:r>
              <a:rPr lang="en-US" sz="2400" dirty="0"/>
              <a:t>mean squared error (MSE) is the average of the sum of the squared differences between the actual and the forecasted demand </a:t>
            </a:r>
            <a:r>
              <a:rPr lang="en-US" sz="2400" dirty="0" smtClean="0"/>
              <a:t>values. Its </a:t>
            </a:r>
            <a:r>
              <a:rPr lang="en-US" sz="2400" dirty="0"/>
              <a:t>formula is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 name="Picture 2"/>
          <p:cNvPicPr>
            <a:picLocks noChangeAspect="1"/>
          </p:cNvPicPr>
          <p:nvPr/>
        </p:nvPicPr>
        <p:blipFill>
          <a:blip r:embed="rId2" cstate="print"/>
          <a:stretch>
            <a:fillRect/>
          </a:stretch>
        </p:blipFill>
        <p:spPr>
          <a:xfrm>
            <a:off x="1295400" y="4495800"/>
            <a:ext cx="3352800" cy="944258"/>
          </a:xfrm>
          <a:prstGeom prst="rect">
            <a:avLst/>
          </a:prstGeom>
        </p:spPr>
      </p:pic>
    </p:spTree>
    <p:extLst>
      <p:ext uri="{BB962C8B-B14F-4D97-AF65-F5344CB8AC3E}">
        <p14:creationId xmlns:p14="http://schemas.microsoft.com/office/powerpoint/2010/main" val="103224481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Mean Absolute Percentage Error (MAPE)</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mean absolute percentage error (MAPE) measures the absolute error as a percentage of the actual demand, and its formula is:</a:t>
            </a:r>
          </a:p>
          <a:p>
            <a:pPr lvl="0"/>
            <a:endParaRPr lang="en-US" sz="2400" dirty="0" smtClean="0"/>
          </a:p>
          <a:p>
            <a:pPr lvl="0"/>
            <a:endParaRPr lang="en-US" sz="2400" dirty="0"/>
          </a:p>
          <a:p>
            <a:pPr lvl="0"/>
            <a:r>
              <a:rPr lang="en-US" sz="2400" dirty="0" smtClean="0"/>
              <a:t>The </a:t>
            </a:r>
            <a:r>
              <a:rPr lang="en-US" sz="2400" dirty="0"/>
              <a:t>MAPE is the average of the absolute percent error.</a:t>
            </a:r>
          </a:p>
          <a:p>
            <a:pPr lvl="0"/>
            <a:r>
              <a:rPr lang="en-US" sz="2400" dirty="0"/>
              <a:t>Each of the four measures of forecast accuracy has advantages and disadvantages. </a:t>
            </a:r>
            <a:endParaRPr lang="en-US" sz="2400" dirty="0" smtClean="0"/>
          </a:p>
          <a:p>
            <a:pPr lvl="0"/>
            <a:r>
              <a:rPr lang="en-US" sz="2400" dirty="0" smtClean="0"/>
              <a:t>For instance, the </a:t>
            </a:r>
            <a:r>
              <a:rPr lang="en-US" sz="2400" dirty="0"/>
              <a:t>MAD is simple and easy to compute.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2" cstate="print"/>
          <a:stretch>
            <a:fillRect/>
          </a:stretch>
        </p:blipFill>
        <p:spPr>
          <a:xfrm>
            <a:off x="1371600" y="2514600"/>
            <a:ext cx="3069565" cy="953425"/>
          </a:xfrm>
          <a:prstGeom prst="rect">
            <a:avLst/>
          </a:prstGeom>
        </p:spPr>
      </p:pic>
    </p:spTree>
    <p:extLst>
      <p:ext uri="{BB962C8B-B14F-4D97-AF65-F5344CB8AC3E}">
        <p14:creationId xmlns:p14="http://schemas.microsoft.com/office/powerpoint/2010/main" val="176111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pPr lvl="0"/>
            <a:r>
              <a:rPr lang="en-US" sz="2000" dirty="0"/>
              <a:t>Example 13.11</a:t>
            </a:r>
          </a:p>
        </p:txBody>
      </p:sp>
      <p:sp>
        <p:nvSpPr>
          <p:cNvPr id="7" name="Content Placeholder 6"/>
          <p:cNvSpPr>
            <a:spLocks noGrp="1"/>
          </p:cNvSpPr>
          <p:nvPr>
            <p:ph idx="1"/>
          </p:nvPr>
        </p:nvSpPr>
        <p:spPr>
          <a:xfrm>
            <a:off x="914400" y="838200"/>
            <a:ext cx="7696200" cy="1524000"/>
          </a:xfrm>
        </p:spPr>
        <p:txBody>
          <a:bodyPr>
            <a:noAutofit/>
          </a:bodyPr>
          <a:lstStyle/>
          <a:p>
            <a:pPr lvl="0"/>
            <a:r>
              <a:rPr lang="en-US" sz="1800" dirty="0" smtClean="0"/>
              <a:t>For </a:t>
            </a:r>
            <a:r>
              <a:rPr lang="en-US" sz="1800" dirty="0"/>
              <a:t>the health care facility data in Table 13.3, compute the forecasting error measures for the forecast generated using a 3-week moving average. Then do the same for the forecast generated with simple exponential smoothing when α = 0.3. Compare the accuracy of the two forecasting methods</a:t>
            </a:r>
            <a:r>
              <a:rPr lang="en-US" sz="1800" dirty="0" smtClean="0"/>
              <a:t>.</a:t>
            </a:r>
            <a:endParaRPr lang="en-US" sz="1800" dirty="0" smtClean="0"/>
          </a:p>
        </p:txBody>
      </p:sp>
      <p:sp>
        <p:nvSpPr>
          <p:cNvPr id="5" name="Slide Number Placeholder 4"/>
          <p:cNvSpPr>
            <a:spLocks noGrp="1"/>
          </p:cNvSpPr>
          <p:nvPr>
            <p:ph type="sldNum" sz="quarter" idx="12"/>
          </p:nvPr>
        </p:nvSpPr>
        <p:spPr>
          <a:xfrm>
            <a:off x="8686800" y="6553200"/>
            <a:ext cx="457200" cy="303840"/>
          </a:xfrm>
        </p:spPr>
        <p:txBody>
          <a:bodyPr/>
          <a:lstStyle/>
          <a:p>
            <a:fld id="{B6F15528-21DE-4FAA-801E-634DDDAF4B2B}" type="slidenum">
              <a:rPr lang="en-US" smtClean="0"/>
              <a:pPr/>
              <a:t>54</a:t>
            </a:fld>
            <a:endParaRPr lang="en-US" dirty="0"/>
          </a:p>
        </p:txBody>
      </p:sp>
      <p:sp>
        <p:nvSpPr>
          <p:cNvPr id="8" name="Footer Placeholder 3"/>
          <p:cNvSpPr>
            <a:spLocks noGrp="1"/>
          </p:cNvSpPr>
          <p:nvPr>
            <p:ph type="ftr" sz="quarter" idx="11"/>
          </p:nvPr>
        </p:nvSpPr>
        <p:spPr>
          <a:xfrm>
            <a:off x="609600" y="6553200"/>
            <a:ext cx="7010400" cy="294509"/>
          </a:xfrm>
        </p:spPr>
        <p:txBody>
          <a:bodyPr/>
          <a:lstStyle/>
          <a:p>
            <a:r>
              <a:rPr lang="en-US" dirty="0" err="1" smtClean="0"/>
              <a:t>Venkataraman</a:t>
            </a:r>
            <a:r>
              <a:rPr lang="en-US" dirty="0" smtClean="0"/>
              <a:t>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596" y="2438400"/>
            <a:ext cx="6969125" cy="4029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53155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990600"/>
          </a:xfrm>
        </p:spPr>
        <p:txBody>
          <a:bodyPr>
            <a:noAutofit/>
          </a:bodyPr>
          <a:lstStyle/>
          <a:p>
            <a:pPr lvl="0"/>
            <a:r>
              <a:rPr lang="en-US" sz="2400" dirty="0"/>
              <a:t>Example </a:t>
            </a:r>
            <a:r>
              <a:rPr lang="en-US" sz="2400" dirty="0" smtClean="0"/>
              <a:t>13.11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66800"/>
            <a:ext cx="8132512" cy="4462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910574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Monitoring and Controlling Forecasts </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Tracking </a:t>
            </a:r>
            <a:r>
              <a:rPr lang="en-US" sz="2400" dirty="0"/>
              <a:t>signals are set using both the MAD and CSE and therefore monitor not only whether the forecasts lie around the target but also whether they are consistently too high or too low</a:t>
            </a:r>
            <a:r>
              <a:rPr lang="en-US" sz="2400" dirty="0" smtClean="0"/>
              <a:t>.</a:t>
            </a:r>
          </a:p>
          <a:p>
            <a:pPr lvl="0"/>
            <a:r>
              <a:rPr lang="en-US" sz="2400" dirty="0" smtClean="0"/>
              <a:t>The </a:t>
            </a:r>
            <a:r>
              <a:rPr lang="en-US" sz="2400" dirty="0"/>
              <a:t>formula for calculating a tracking signal is:</a:t>
            </a:r>
          </a:p>
          <a:p>
            <a:pPr lvl="0"/>
            <a:endParaRPr lang="en-US" sz="2400" dirty="0" smtClean="0"/>
          </a:p>
          <a:p>
            <a:pPr lvl="0"/>
            <a:endParaRPr lang="en-US" sz="2400" dirty="0"/>
          </a:p>
          <a:p>
            <a:pPr lvl="0"/>
            <a:endParaRPr lang="en-US" sz="2400" dirty="0" smtClean="0"/>
          </a:p>
          <a:p>
            <a:pPr lvl="0"/>
            <a:r>
              <a:rPr lang="en-US" sz="2400" dirty="0" smtClean="0"/>
              <a:t>To </a:t>
            </a:r>
            <a:r>
              <a:rPr lang="en-US" sz="2400" dirty="0"/>
              <a:t>create tracking signals using this formula, the calculations for the CSE (in the numerator) and the MAD must be done on a period by period basis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2" cstate="print"/>
          <a:stretch>
            <a:fillRect/>
          </a:stretch>
        </p:blipFill>
        <p:spPr>
          <a:xfrm>
            <a:off x="1371599" y="3338512"/>
            <a:ext cx="3623831" cy="1157288"/>
          </a:xfrm>
          <a:prstGeom prst="rect">
            <a:avLst/>
          </a:prstGeom>
        </p:spPr>
      </p:pic>
    </p:spTree>
    <p:extLst>
      <p:ext uri="{BB962C8B-B14F-4D97-AF65-F5344CB8AC3E}">
        <p14:creationId xmlns:p14="http://schemas.microsoft.com/office/powerpoint/2010/main" val="247326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pPr lvl="0"/>
            <a:r>
              <a:rPr lang="en-US" sz="2000" dirty="0"/>
              <a:t>Example 13.12</a:t>
            </a:r>
          </a:p>
        </p:txBody>
      </p:sp>
      <p:sp>
        <p:nvSpPr>
          <p:cNvPr id="7" name="Content Placeholder 6"/>
          <p:cNvSpPr>
            <a:spLocks noGrp="1"/>
          </p:cNvSpPr>
          <p:nvPr>
            <p:ph idx="1"/>
          </p:nvPr>
        </p:nvSpPr>
        <p:spPr>
          <a:xfrm>
            <a:off x="990600" y="838200"/>
            <a:ext cx="7696200" cy="1600200"/>
          </a:xfrm>
        </p:spPr>
        <p:txBody>
          <a:bodyPr>
            <a:noAutofit/>
          </a:bodyPr>
          <a:lstStyle/>
          <a:p>
            <a:pPr lvl="0"/>
            <a:r>
              <a:rPr lang="en-US" sz="1800" dirty="0" smtClean="0"/>
              <a:t>For </a:t>
            </a:r>
            <a:r>
              <a:rPr lang="en-US" sz="1800" dirty="0"/>
              <a:t>the Milton Tile and Carpet Store in Example 13.12, compute the linear regression forecasts and the tracking signals for each of the 12 periods. Plot the tracking signals using ±4 MAD control limits and determine if the forecasts are within control.</a:t>
            </a:r>
          </a:p>
          <a:p>
            <a:pPr marL="0" lvl="0" indent="0">
              <a:buNone/>
            </a:pPr>
            <a:endParaRPr lang="en-US" sz="2400" dirty="0" smtClean="0"/>
          </a:p>
        </p:txBody>
      </p:sp>
      <p:sp>
        <p:nvSpPr>
          <p:cNvPr id="5" name="Slide Number Placeholder 4"/>
          <p:cNvSpPr>
            <a:spLocks noGrp="1"/>
          </p:cNvSpPr>
          <p:nvPr>
            <p:ph type="sldNum" sz="quarter" idx="12"/>
          </p:nvPr>
        </p:nvSpPr>
        <p:spPr>
          <a:xfrm>
            <a:off x="8693020" y="6553200"/>
            <a:ext cx="457200" cy="304800"/>
          </a:xfrm>
        </p:spPr>
        <p:txBody>
          <a:bodyPr/>
          <a:lstStyle/>
          <a:p>
            <a:fld id="{B6F15528-21DE-4FAA-801E-634DDDAF4B2B}" type="slidenum">
              <a:rPr lang="en-US" smtClean="0"/>
              <a:pPr/>
              <a:t>57</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133600"/>
            <a:ext cx="8101220" cy="4337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925704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a:t>
            </a:r>
            <a:r>
              <a:rPr lang="en-US" sz="2400" dirty="0" smtClean="0"/>
              <a:t>13.12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8314" y="1219200"/>
            <a:ext cx="7365087" cy="4821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985764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Steps in Supply Chain Forecasting</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Determine </a:t>
            </a:r>
            <a:r>
              <a:rPr lang="en-US" sz="2400" dirty="0"/>
              <a:t>the Purpose of the </a:t>
            </a:r>
            <a:r>
              <a:rPr lang="en-US" sz="2400" dirty="0" smtClean="0"/>
              <a:t>Forecast.</a:t>
            </a:r>
            <a:endParaRPr lang="en-US" sz="2400" dirty="0"/>
          </a:p>
          <a:p>
            <a:pPr lvl="0"/>
            <a:r>
              <a:rPr lang="en-US" sz="2400" dirty="0" smtClean="0"/>
              <a:t>Collect </a:t>
            </a:r>
            <a:r>
              <a:rPr lang="en-US" sz="2400" dirty="0"/>
              <a:t>and clean historical </a:t>
            </a:r>
            <a:r>
              <a:rPr lang="en-US" sz="2400" dirty="0" smtClean="0"/>
              <a:t>data.</a:t>
            </a:r>
            <a:endParaRPr lang="en-US" sz="2400" dirty="0"/>
          </a:p>
          <a:p>
            <a:pPr lvl="0"/>
            <a:r>
              <a:rPr lang="en-US" sz="2400" dirty="0" smtClean="0"/>
              <a:t>Select </a:t>
            </a:r>
            <a:r>
              <a:rPr lang="en-US" sz="2400" dirty="0"/>
              <a:t>an appropriate forecasting technique and generate the demand </a:t>
            </a:r>
            <a:r>
              <a:rPr lang="en-US" sz="2400" dirty="0" smtClean="0"/>
              <a:t>forecasts.</a:t>
            </a:r>
            <a:endParaRPr lang="en-US" sz="2400" dirty="0"/>
          </a:p>
          <a:p>
            <a:pPr lvl="0"/>
            <a:r>
              <a:rPr lang="en-US" sz="2400" dirty="0" smtClean="0"/>
              <a:t>Adjust </a:t>
            </a:r>
            <a:r>
              <a:rPr lang="en-US" sz="2400" dirty="0"/>
              <a:t>the forecast with judgmental </a:t>
            </a:r>
            <a:r>
              <a:rPr lang="en-US" sz="2400" dirty="0" smtClean="0"/>
              <a:t>inputs.</a:t>
            </a:r>
            <a:endParaRPr lang="en-US" sz="2400" dirty="0"/>
          </a:p>
          <a:p>
            <a:pPr lvl="0"/>
            <a:r>
              <a:rPr lang="en-US" sz="2400" dirty="0" smtClean="0"/>
              <a:t>Adjust </a:t>
            </a:r>
            <a:r>
              <a:rPr lang="en-US" sz="2400" dirty="0"/>
              <a:t>the baseline forecast for marketing </a:t>
            </a:r>
            <a:r>
              <a:rPr lang="en-US" sz="2400" dirty="0" smtClean="0"/>
              <a:t>promotions.</a:t>
            </a:r>
            <a:endParaRPr lang="en-US" sz="2400" dirty="0"/>
          </a:p>
          <a:p>
            <a:pPr lvl="0"/>
            <a:r>
              <a:rPr lang="en-US" sz="2400" dirty="0" smtClean="0"/>
              <a:t>Share </a:t>
            </a:r>
            <a:r>
              <a:rPr lang="en-US" sz="2400" dirty="0"/>
              <a:t>the forecast information with suppliers and downstream </a:t>
            </a:r>
            <a:r>
              <a:rPr lang="en-US" sz="2400" dirty="0" smtClean="0"/>
              <a:t>customers.</a:t>
            </a:r>
            <a:endParaRPr lang="en-US" sz="2400" dirty="0"/>
          </a:p>
          <a:p>
            <a:pPr lvl="0"/>
            <a:r>
              <a:rPr lang="en-US" sz="2400" dirty="0" smtClean="0"/>
              <a:t>Generate </a:t>
            </a:r>
            <a:r>
              <a:rPr lang="en-US" sz="2400" dirty="0"/>
              <a:t>a “single number” </a:t>
            </a:r>
            <a:r>
              <a:rPr lang="en-US" sz="2400" dirty="0" smtClean="0"/>
              <a:t>forecast.</a:t>
            </a:r>
            <a:endParaRPr lang="en-US" sz="2400" dirty="0"/>
          </a:p>
          <a:p>
            <a:pPr lvl="0"/>
            <a:r>
              <a:rPr lang="en-US" sz="2400" dirty="0" smtClean="0"/>
              <a:t>Monitor </a:t>
            </a:r>
            <a:r>
              <a:rPr lang="en-US" sz="2400" dirty="0"/>
              <a:t>the </a:t>
            </a:r>
            <a:r>
              <a:rPr lang="en-US" sz="2400" dirty="0" smtClean="0"/>
              <a:t>forecast.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1874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What is Forecasting?</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Forecasting </a:t>
            </a:r>
            <a:r>
              <a:rPr lang="en-US" sz="2400" dirty="0"/>
              <a:t>is the estimation of the future value of some variable. </a:t>
            </a:r>
            <a:endParaRPr lang="en-US" sz="2400" dirty="0" smtClean="0"/>
          </a:p>
          <a:p>
            <a:pPr lvl="0"/>
            <a:r>
              <a:rPr lang="en-US" sz="2400" dirty="0" smtClean="0"/>
              <a:t>Different </a:t>
            </a:r>
            <a:r>
              <a:rPr lang="en-US" sz="2400" dirty="0"/>
              <a:t>companies at different stages of a supply chain will require different types of forecasts for their planning activities</a:t>
            </a:r>
            <a:r>
              <a:rPr lang="en-US" sz="2400" dirty="0" smtClean="0"/>
              <a:t>.</a:t>
            </a:r>
          </a:p>
          <a:p>
            <a:pPr lvl="0"/>
            <a:r>
              <a:rPr lang="en-US" sz="2400" dirty="0" smtClean="0"/>
              <a:t>A retailer such as Macy’s may need to know the projected number of potential customers for facial care products within various market segments.</a:t>
            </a:r>
          </a:p>
          <a:p>
            <a:pPr lvl="0"/>
            <a:r>
              <a:rPr lang="en-US" sz="2400" dirty="0" smtClean="0"/>
              <a:t>At </a:t>
            </a:r>
            <a:r>
              <a:rPr lang="en-US" sz="2400" dirty="0"/>
              <a:t>the next stage of the supply chain, a supplier of facial care products such as L’Oreal may </a:t>
            </a:r>
            <a:r>
              <a:rPr lang="en-US" sz="2400" dirty="0" smtClean="0"/>
              <a:t>require not only regional </a:t>
            </a:r>
            <a:r>
              <a:rPr lang="en-US" sz="2400" dirty="0"/>
              <a:t>market forecasts, but also global forecasts of demand in the facial care industry.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2638836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Ethical Issues in Forecasting </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Forecasts </a:t>
            </a:r>
            <a:r>
              <a:rPr lang="en-US" sz="2400" dirty="0"/>
              <a:t>can contribute to ethical decision-making in two ways: </a:t>
            </a:r>
            <a:r>
              <a:rPr lang="en-US" sz="2400" dirty="0" smtClean="0"/>
              <a:t>We </a:t>
            </a:r>
            <a:r>
              <a:rPr lang="en-US" sz="2400" dirty="0"/>
              <a:t>use ethics to make our forecasts, and ethics affect the results of our forecasting efforts. </a:t>
            </a:r>
            <a:endParaRPr lang="en-US" sz="2400" dirty="0" smtClean="0"/>
          </a:p>
          <a:p>
            <a:pPr lvl="0"/>
            <a:r>
              <a:rPr lang="en-US" sz="2400" dirty="0" smtClean="0"/>
              <a:t>Ethics </a:t>
            </a:r>
            <a:r>
              <a:rPr lang="en-US" sz="2400" dirty="0"/>
              <a:t>influence decisions companies make after they have made the forecasts. </a:t>
            </a:r>
            <a:endParaRPr lang="en-US" sz="2400" dirty="0" smtClean="0"/>
          </a:p>
          <a:p>
            <a:pPr lvl="0"/>
            <a:r>
              <a:rPr lang="en-US" sz="2400" dirty="0" smtClean="0"/>
              <a:t>Their </a:t>
            </a:r>
            <a:r>
              <a:rPr lang="en-US" sz="2400" dirty="0"/>
              <a:t>challenge lies in determining what to do with the data they have generated, particularly when the information may contain bad news or place the firm in a morally-ambiguous situation. </a:t>
            </a:r>
            <a:endParaRPr lang="en-US" sz="2400" dirty="0" smtClean="0"/>
          </a:p>
          <a:p>
            <a:pPr lvl="0"/>
            <a:r>
              <a:rPr lang="en-US" sz="2400" dirty="0" smtClean="0"/>
              <a:t>Ford’s </a:t>
            </a:r>
            <a:r>
              <a:rPr lang="en-US" sz="2400" dirty="0"/>
              <a:t>decision in the 1970s to deliberately suppress its forecasts the traffic deaths that resulted from the location of the Pinto’s fuel tank</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46343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What Makes a Good Forecast?</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In order to be useful, demand forecasts should be:</a:t>
            </a:r>
          </a:p>
          <a:p>
            <a:pPr lvl="0"/>
            <a:r>
              <a:rPr lang="en-US" sz="2400" dirty="0" smtClean="0"/>
              <a:t>Accurate </a:t>
            </a:r>
            <a:r>
              <a:rPr lang="en-US" sz="2400" dirty="0"/>
              <a:t>– Any deviations (forecast errors) from actual demand  should be small,</a:t>
            </a:r>
          </a:p>
          <a:p>
            <a:pPr lvl="0"/>
            <a:r>
              <a:rPr lang="en-US" sz="2400" dirty="0" smtClean="0"/>
              <a:t>Consistent </a:t>
            </a:r>
            <a:r>
              <a:rPr lang="en-US" sz="2400" dirty="0"/>
              <a:t>– Forecasts should be consistent in their ability to track actual demand</a:t>
            </a:r>
            <a:r>
              <a:rPr lang="en-US" sz="2400" dirty="0" smtClean="0"/>
              <a:t>.</a:t>
            </a:r>
            <a:endParaRPr lang="en-US" sz="2400" dirty="0"/>
          </a:p>
          <a:p>
            <a:pPr lvl="0"/>
            <a:r>
              <a:rPr lang="en-US" sz="2400" dirty="0" smtClean="0"/>
              <a:t>Timely </a:t>
            </a:r>
            <a:r>
              <a:rPr lang="en-US" sz="2400" dirty="0"/>
              <a:t>– Forecasts should be available within a reasonable </a:t>
            </a:r>
            <a:r>
              <a:rPr lang="en-US" sz="2400" dirty="0" smtClean="0"/>
              <a:t>timeframe.</a:t>
            </a:r>
          </a:p>
          <a:p>
            <a:pPr lvl="0"/>
            <a:r>
              <a:rPr lang="en-US" sz="2400" dirty="0" smtClean="0"/>
              <a:t>Simple </a:t>
            </a:r>
            <a:r>
              <a:rPr lang="en-US" sz="2400" dirty="0"/>
              <a:t>– Forecasts should be easy to interpret so that users </a:t>
            </a:r>
            <a:r>
              <a:rPr lang="en-US" sz="2400" dirty="0" smtClean="0"/>
              <a:t>have </a:t>
            </a:r>
            <a:r>
              <a:rPr lang="en-US" sz="2400" dirty="0"/>
              <a:t>confidence in the forecast.</a:t>
            </a:r>
          </a:p>
          <a:p>
            <a:pPr lvl="0"/>
            <a:r>
              <a:rPr lang="en-US" sz="2400" dirty="0" smtClean="0"/>
              <a:t>Efficient </a:t>
            </a:r>
            <a:r>
              <a:rPr lang="en-US" sz="2400" dirty="0"/>
              <a:t>– The costs of preparing the forecast should not outweigh its benefits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381056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Qualitative Versus Quantitative Forecasting Methods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696" y="1447800"/>
            <a:ext cx="8462647" cy="4419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3827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Qualitative Methods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Qualitative </a:t>
            </a:r>
            <a:r>
              <a:rPr lang="en-US" sz="2400" dirty="0"/>
              <a:t>methods are used if no measurable, reliable, historical, or statistical data are available. </a:t>
            </a:r>
            <a:endParaRPr lang="en-US" sz="2400" dirty="0" smtClean="0"/>
          </a:p>
          <a:p>
            <a:pPr lvl="0"/>
            <a:r>
              <a:rPr lang="en-US" sz="2400" dirty="0" smtClean="0"/>
              <a:t>These </a:t>
            </a:r>
            <a:r>
              <a:rPr lang="en-US" sz="2400" dirty="0"/>
              <a:t>methods are primarily based on intuition, judgment, or informed opinions of experts in the industry. </a:t>
            </a:r>
            <a:endParaRPr lang="en-US" sz="2400" dirty="0" smtClean="0"/>
          </a:p>
          <a:p>
            <a:pPr lvl="1"/>
            <a:r>
              <a:rPr lang="en-US" sz="2000" dirty="0" smtClean="0"/>
              <a:t>Expert </a:t>
            </a:r>
            <a:r>
              <a:rPr lang="en-US" sz="2000" dirty="0"/>
              <a:t>Opinion</a:t>
            </a:r>
          </a:p>
          <a:p>
            <a:pPr lvl="1"/>
            <a:r>
              <a:rPr lang="en-US" sz="2000" dirty="0" smtClean="0"/>
              <a:t>The </a:t>
            </a:r>
            <a:r>
              <a:rPr lang="en-US" sz="2000" dirty="0"/>
              <a:t>Delphi Method</a:t>
            </a:r>
          </a:p>
          <a:p>
            <a:pPr lvl="1"/>
            <a:r>
              <a:rPr lang="en-US" sz="2000" dirty="0" smtClean="0"/>
              <a:t>Sales </a:t>
            </a:r>
            <a:r>
              <a:rPr lang="en-US" sz="2000" dirty="0"/>
              <a:t>Force Opinions</a:t>
            </a:r>
          </a:p>
          <a:p>
            <a:pPr lvl="1"/>
            <a:r>
              <a:rPr lang="en-US" sz="2000" dirty="0" smtClean="0"/>
              <a:t>Market </a:t>
            </a:r>
            <a:r>
              <a:rPr lang="en-US" sz="2000" dirty="0"/>
              <a:t>Research</a:t>
            </a:r>
          </a:p>
          <a:p>
            <a:pPr lvl="1"/>
            <a:r>
              <a:rPr lang="en-US" sz="2000" dirty="0" smtClean="0"/>
              <a:t>Historical </a:t>
            </a:r>
            <a:r>
              <a:rPr lang="en-US" sz="2000" dirty="0"/>
              <a:t>Life-Cycle </a:t>
            </a:r>
            <a:r>
              <a:rPr lang="en-US" sz="2000" dirty="0" smtClean="0"/>
              <a:t>Analogy</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4351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5875</TotalTime>
  <Words>3619</Words>
  <Application>Microsoft Office PowerPoint</Application>
  <PresentationFormat>On-screen Show (4:3)</PresentationFormat>
  <Paragraphs>350</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VenkataramanTheme</vt:lpstr>
      <vt:lpstr>PowerPoint Presentation</vt:lpstr>
      <vt:lpstr>Chapter 13 Demand Forecasting Methods</vt:lpstr>
      <vt:lpstr>Learning Objectives</vt:lpstr>
      <vt:lpstr>Challenges in Forecasting Demand for L.L. Bean’s Famous “Duck Boots”</vt:lpstr>
      <vt:lpstr>Introduction to Forecasting and Its Applications</vt:lpstr>
      <vt:lpstr>What is Forecasting?</vt:lpstr>
      <vt:lpstr>What Makes a Good Forecast?</vt:lpstr>
      <vt:lpstr>Qualitative Versus Quantitative Forecasting Methods</vt:lpstr>
      <vt:lpstr>Qualitative Methods</vt:lpstr>
      <vt:lpstr>Quantitative Methods: Time Series Forecasting</vt:lpstr>
      <vt:lpstr>Quantitative Methods: Time Series Forecasting (Cont’d)</vt:lpstr>
      <vt:lpstr>Short-Term Time Series Forecasting Methods Naïve Approach</vt:lpstr>
      <vt:lpstr>Moving Average and Weighted Moving Average</vt:lpstr>
      <vt:lpstr>Example 13.1</vt:lpstr>
      <vt:lpstr>Example 13.1 (Cont’d)</vt:lpstr>
      <vt:lpstr>The Smoothing Effects of Three-, Four-, and Five-Week Moving Average Forecasts</vt:lpstr>
      <vt:lpstr>Weighted Moving Average</vt:lpstr>
      <vt:lpstr>Example 13.2</vt:lpstr>
      <vt:lpstr>Example 13.2 (Cont’d)</vt:lpstr>
      <vt:lpstr>Exponential Smoothing </vt:lpstr>
      <vt:lpstr>Example 13.3</vt:lpstr>
      <vt:lpstr>Trend-Adjusted Exponential Smoothing</vt:lpstr>
      <vt:lpstr>Example 13.4</vt:lpstr>
      <vt:lpstr>Trend-Adjusted Forecasts vs. Simple Exponential Smoothing Forecasts</vt:lpstr>
      <vt:lpstr>Operations Profile: Using Forecasting to Solve Hospital Staffing Challenges</vt:lpstr>
      <vt:lpstr>Medium- to Long-Term Time Series Forecasting Methods</vt:lpstr>
      <vt:lpstr>Medium- to Long-Term Time Series Forecasting Methods (Linear Trend Analysis)</vt:lpstr>
      <vt:lpstr>Linear Regression Formula</vt:lpstr>
      <vt:lpstr>Example 13.5</vt:lpstr>
      <vt:lpstr>Techniques for Forecasting Seasonality</vt:lpstr>
      <vt:lpstr>Techniques for Forecasting Seasonality (Cont’d)</vt:lpstr>
      <vt:lpstr>Techniques for Forecasting Seasonality (Cont’d)</vt:lpstr>
      <vt:lpstr>Techniques for Forecasting Seasonality (Cont’d)</vt:lpstr>
      <vt:lpstr>Additive and Multiplicative Seasonal Patterns</vt:lpstr>
      <vt:lpstr>The Simple Average Method</vt:lpstr>
      <vt:lpstr>Example 13.6</vt:lpstr>
      <vt:lpstr>Example 13.6 (Cont’d)</vt:lpstr>
      <vt:lpstr>Example 13.6 (Cont’d)</vt:lpstr>
      <vt:lpstr>The Centered Moving Average Method</vt:lpstr>
      <vt:lpstr>Example 13.7</vt:lpstr>
      <vt:lpstr>Example 13.7 (Cont’d)</vt:lpstr>
      <vt:lpstr>The Linear Trend Multiplicative Method</vt:lpstr>
      <vt:lpstr>Example 13.8</vt:lpstr>
      <vt:lpstr>Techniques for Evaluating Cyclical Variations</vt:lpstr>
      <vt:lpstr>Linear Regression Analysis</vt:lpstr>
      <vt:lpstr>Linear Regression Analysis (Cont’d)</vt:lpstr>
      <vt:lpstr>Example 13.9</vt:lpstr>
      <vt:lpstr>Example 13.9 (Cont’d)</vt:lpstr>
      <vt:lpstr>Example 13.9 (Cont’d)</vt:lpstr>
      <vt:lpstr>Multiple Linear Regression Analysis</vt:lpstr>
      <vt:lpstr>Measuring and Monitoring the Accuracy of Forecasting Methods </vt:lpstr>
      <vt:lpstr>CSE, Bias, MSE</vt:lpstr>
      <vt:lpstr>Mean Absolute Percentage Error (MAPE)</vt:lpstr>
      <vt:lpstr>Example 13.11</vt:lpstr>
      <vt:lpstr>Example 13.11 (Cont’d)</vt:lpstr>
      <vt:lpstr>Monitoring and Controlling Forecasts </vt:lpstr>
      <vt:lpstr>Example 13.12</vt:lpstr>
      <vt:lpstr>Example 13.12 (Cont’d)</vt:lpstr>
      <vt:lpstr>Steps in Supply Chain Forecasting</vt:lpstr>
      <vt:lpstr>Ethical Issues in Forecasting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258</cp:revision>
  <dcterms:created xsi:type="dcterms:W3CDTF">2006-08-16T00:00:00Z</dcterms:created>
  <dcterms:modified xsi:type="dcterms:W3CDTF">2017-01-06T10:41:33Z</dcterms:modified>
</cp:coreProperties>
</file>